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6" r:id="rId2"/>
    <p:sldId id="257" r:id="rId3"/>
    <p:sldId id="258" r:id="rId4"/>
    <p:sldId id="259" r:id="rId5"/>
    <p:sldId id="260" r:id="rId6"/>
    <p:sldId id="261" r:id="rId7"/>
    <p:sldId id="262" r:id="rId8"/>
    <p:sldId id="265"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9639A2-DD8C-4F12-8B71-03EC3E505F48}" type="datetimeFigureOut">
              <a:rPr lang="en-US" smtClean="0"/>
              <a:t>2/10/2015</a:t>
            </a:fld>
            <a:endParaRPr lang="en-U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FB02E3-8D67-45E3-8F65-D21A95F842A1}" type="slidenum">
              <a:rPr lang="en-US" smtClean="0"/>
              <a:t>‹nr.›</a:t>
            </a:fld>
            <a:endParaRPr lang="en-US"/>
          </a:p>
        </p:txBody>
      </p:sp>
    </p:spTree>
    <p:extLst>
      <p:ext uri="{BB962C8B-B14F-4D97-AF65-F5344CB8AC3E}">
        <p14:creationId xmlns:p14="http://schemas.microsoft.com/office/powerpoint/2010/main" val="38765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0F338E-4173-433F-98EC-5074BAF44480}" type="datetimeFigureOut">
              <a:rPr lang="en-US" smtClean="0"/>
              <a:t>2/10/2015</a:t>
            </a:fld>
            <a:endParaRPr lang="en-US"/>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43705B-1361-429B-A020-2ADA40A4C01A}" type="slidenum">
              <a:rPr lang="en-US" smtClean="0"/>
              <a:t>‹nr.›</a:t>
            </a:fld>
            <a:endParaRPr lang="en-US"/>
          </a:p>
        </p:txBody>
      </p:sp>
    </p:spTree>
    <p:extLst>
      <p:ext uri="{BB962C8B-B14F-4D97-AF65-F5344CB8AC3E}">
        <p14:creationId xmlns:p14="http://schemas.microsoft.com/office/powerpoint/2010/main" val="397056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Al vanaf 1286 is de plek waar nu het Kasteel staat bewoond. Eerst stond er het huis van de familie </a:t>
            </a:r>
            <a:r>
              <a:rPr lang="nl-NL" baseline="0" dirty="0" err="1" smtClean="0"/>
              <a:t>Borre</a:t>
            </a:r>
            <a:r>
              <a:rPr lang="nl-NL" baseline="0" dirty="0" smtClean="0"/>
              <a:t>. Zij bewoonden het huis tot in de 15</a:t>
            </a:r>
            <a:r>
              <a:rPr lang="nl-NL" baseline="30000" dirty="0" smtClean="0"/>
              <a:t>e</a:t>
            </a:r>
            <a:r>
              <a:rPr lang="nl-NL" baseline="0" dirty="0" smtClean="0"/>
              <a:t> eeuw. In 1420 en 1427 werd Amerongen verwoest en weer opgebouwd. Het huis behoorde daarna aan verschillende families toe. </a:t>
            </a:r>
          </a:p>
          <a:p>
            <a:endParaRPr lang="nl-NL" baseline="0" dirty="0" smtClean="0"/>
          </a:p>
          <a:p>
            <a:r>
              <a:rPr lang="nl-NL" baseline="0" dirty="0" smtClean="0"/>
              <a:t>In 1557 kwam het in handen van </a:t>
            </a:r>
            <a:r>
              <a:rPr lang="nl-NL" baseline="0" dirty="0" err="1" smtClean="0"/>
              <a:t>Goert</a:t>
            </a:r>
            <a:r>
              <a:rPr lang="nl-NL" baseline="0" dirty="0" smtClean="0"/>
              <a:t> van Reede. Inmiddels was kasteel Amerongen uitgegroeid tot een versterkte vesting. In 1558 kreeg </a:t>
            </a:r>
            <a:r>
              <a:rPr lang="nl-NL" baseline="0" dirty="0" err="1" smtClean="0"/>
              <a:t>Goert</a:t>
            </a:r>
            <a:r>
              <a:rPr lang="nl-NL" baseline="0" dirty="0" smtClean="0"/>
              <a:t> van Reede ridderhofstad </a:t>
            </a:r>
            <a:r>
              <a:rPr lang="nl-NL" baseline="0" dirty="0" err="1" smtClean="0"/>
              <a:t>Zuylesteijn</a:t>
            </a:r>
            <a:r>
              <a:rPr lang="nl-NL" baseline="0" dirty="0" smtClean="0"/>
              <a:t> in leen, dat grensde aan Amerongen. Daarmee kon van Reede lid worden van de Utrechtse ridderschap. Amerongen werd in 1597 een Ridderhofstad en was tegen die tijd een hoge heerlijkheid geworden. Dat betekende dat er ook recht gesproken mocht worden.</a:t>
            </a:r>
          </a:p>
          <a:p>
            <a:endParaRPr lang="nl-NL" baseline="0" dirty="0" smtClean="0"/>
          </a:p>
          <a:p>
            <a:r>
              <a:rPr lang="nl-NL" baseline="0" dirty="0" smtClean="0"/>
              <a:t>De familie van Reede heeft kasteel Amerongen maar liefst drie eeuwen in haar bezit gehad. Zij werd een van de belangrijkste families in Utrecht. Godard Adriaan van Reede en zijn vrouw Margaretha </a:t>
            </a:r>
            <a:r>
              <a:rPr lang="nl-NL" baseline="0" dirty="0" err="1" smtClean="0"/>
              <a:t>Turnor</a:t>
            </a:r>
            <a:r>
              <a:rPr lang="nl-NL" baseline="0" dirty="0" smtClean="0"/>
              <a:t> waren (een van) de belangrijkste bewoners van het kasteel in de 17</a:t>
            </a:r>
            <a:r>
              <a:rPr lang="nl-NL" baseline="30000" dirty="0" smtClean="0"/>
              <a:t>e</a:t>
            </a:r>
            <a:r>
              <a:rPr lang="nl-NL" baseline="0" dirty="0" smtClean="0"/>
              <a:t> eeuw. De laatste bewoners van het kasteel waren graaf Godard John </a:t>
            </a:r>
            <a:r>
              <a:rPr lang="nl-NL" baseline="0" dirty="0" err="1" smtClean="0"/>
              <a:t>Charles</a:t>
            </a:r>
            <a:r>
              <a:rPr lang="nl-NL" baseline="0" dirty="0" smtClean="0"/>
              <a:t> van </a:t>
            </a:r>
            <a:r>
              <a:rPr lang="nl-NL" baseline="0" dirty="0" err="1" smtClean="0"/>
              <a:t>Aldenburgh</a:t>
            </a:r>
            <a:r>
              <a:rPr lang="nl-NL" baseline="0" dirty="0" smtClean="0"/>
              <a:t> </a:t>
            </a:r>
            <a:r>
              <a:rPr lang="nl-NL" baseline="0" dirty="0" err="1" smtClean="0"/>
              <a:t>Bentinck</a:t>
            </a:r>
            <a:r>
              <a:rPr lang="nl-NL" baseline="0" dirty="0" smtClean="0"/>
              <a:t> en zijn familie (in de vrouwelijke lijn familie van de Van </a:t>
            </a:r>
            <a:r>
              <a:rPr lang="nl-NL" baseline="0" dirty="0" err="1" smtClean="0"/>
              <a:t>Reede’s</a:t>
            </a:r>
            <a:r>
              <a:rPr lang="nl-NL" baseline="0" dirty="0" smtClean="0"/>
              <a:t>). Op het plaatje is de meest rechtse vrouw Margaretha </a:t>
            </a:r>
            <a:r>
              <a:rPr lang="nl-NL" baseline="0" dirty="0" err="1" smtClean="0"/>
              <a:t>Turnor</a:t>
            </a:r>
            <a:r>
              <a:rPr lang="nl-NL" baseline="0" dirty="0" smtClean="0"/>
              <a:t>. De meest hoge man, naast het rechter beeld, is de laatste graaf). In 1976 verkocht de familie het kasteel aan een Stichting.</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1</a:t>
            </a:fld>
            <a:endParaRPr lang="en-US"/>
          </a:p>
        </p:txBody>
      </p:sp>
    </p:spTree>
    <p:extLst>
      <p:ext uri="{BB962C8B-B14F-4D97-AF65-F5344CB8AC3E}">
        <p14:creationId xmlns:p14="http://schemas.microsoft.com/office/powerpoint/2010/main" val="108177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Nu, in onze tijd zien</a:t>
            </a:r>
            <a:r>
              <a:rPr lang="nl-NL" baseline="0" dirty="0" smtClean="0"/>
              <a:t> mensen steeds meer de waarde van de buitenhuizen, kastelen en vroegere arbeid die op de Utrechtse Heuvelrug te vinden was. Tabaksschuren worden bewaard, opgeknapt en ook wel bewoonbaar gemaakt. In een voormalige tabaksschuur is nu het Tabaksteeltmuseum. De Stichting Vrienden van Kasteel Amerongen met heel veel vrijwilligers zorgt ervoor dat het kasteel en de tuinen eromheen goed bewaard blijven. Een tien jaar durende restauratie van het kasteel is net achter de rug. Waar vroeger de rijtuigen van de Graaf stonden wordt nu gegeten en naar concerten geluisterd. Er kan zelfs getrouwd worden op het Kasteel en in de orangerie. </a:t>
            </a:r>
          </a:p>
          <a:p>
            <a:endParaRPr lang="nl-NL" baseline="0" smtClean="0"/>
          </a:p>
          <a:p>
            <a:r>
              <a:rPr lang="nl-NL" baseline="0" smtClean="0"/>
              <a:t>Op </a:t>
            </a:r>
            <a:r>
              <a:rPr lang="nl-NL" baseline="0" dirty="0" smtClean="0"/>
              <a:t>die manier proberen we nu, in deze tijd, een stukje van vroeger levend te houden en te bewaren voor jullie…. Wat vinden jullie daarvan? Doen jullie mee en vinden jullie het ook belangrijk om de geschiedenis zo te bewaren? </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10</a:t>
            </a:fld>
            <a:endParaRPr lang="en-US"/>
          </a:p>
        </p:txBody>
      </p:sp>
    </p:spTree>
    <p:extLst>
      <p:ext uri="{BB962C8B-B14F-4D97-AF65-F5344CB8AC3E}">
        <p14:creationId xmlns:p14="http://schemas.microsoft.com/office/powerpoint/2010/main" val="8977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Toen de familie van Reede in Amerongen kwam wonen zijn de bezittingen van het Kasteel alleen maar uitgebreid. In de achttiende eeuw</a:t>
            </a:r>
            <a:r>
              <a:rPr lang="nl-NL" baseline="0" dirty="0" smtClean="0"/>
              <a:t> bezaten zij de meeste bossen en heidevelden in Amerongen. Zij lieten, net als andere grootgrondbezitters op de Heuvelrug, bossen aanleggen. Enerzijds om er geld mee te verdienen (zogenaamde productiebossen) maar ook om er te wandelen en te jagen. </a:t>
            </a:r>
          </a:p>
          <a:p>
            <a:endParaRPr lang="nl-NL" baseline="0" dirty="0" smtClean="0"/>
          </a:p>
          <a:p>
            <a:r>
              <a:rPr lang="nl-NL" baseline="0" dirty="0" smtClean="0"/>
              <a:t>Ook waren er verschillende huizen in bezit van de Van </a:t>
            </a:r>
            <a:r>
              <a:rPr lang="nl-NL" baseline="0" dirty="0" err="1" smtClean="0"/>
              <a:t>Reede’s</a:t>
            </a:r>
            <a:r>
              <a:rPr lang="nl-NL" baseline="0" dirty="0" smtClean="0"/>
              <a:t>, onder andere herberg Den </a:t>
            </a:r>
            <a:r>
              <a:rPr lang="nl-NL" baseline="0" dirty="0" err="1" smtClean="0"/>
              <a:t>Roode</a:t>
            </a:r>
            <a:r>
              <a:rPr lang="nl-NL" baseline="0" dirty="0" smtClean="0"/>
              <a:t> Leeuw en de ‘armenhuisjes’ of later ‘Napoleonhuisjes’ aan de </a:t>
            </a:r>
            <a:r>
              <a:rPr lang="nl-NL" baseline="0" dirty="0" err="1" smtClean="0"/>
              <a:t>Nederstraat</a:t>
            </a:r>
            <a:r>
              <a:rPr lang="nl-NL" baseline="0" dirty="0" smtClean="0"/>
              <a:t>. Verder hadden de bewoners van het Kasteel het ‘collatierecht’: zij mochten de dominee in de kerk aan stellen en zij kregen ook geld van de veerpont: het veer was ook van hen. </a:t>
            </a:r>
          </a:p>
          <a:p>
            <a:endParaRPr lang="nl-NL" baseline="0" dirty="0" smtClean="0"/>
          </a:p>
          <a:p>
            <a:r>
              <a:rPr lang="nl-NL" baseline="0" dirty="0" smtClean="0"/>
              <a:t>Vanaf de 17</a:t>
            </a:r>
            <a:r>
              <a:rPr lang="nl-NL" baseline="30000" dirty="0" smtClean="0"/>
              <a:t>e</a:t>
            </a:r>
            <a:r>
              <a:rPr lang="nl-NL" baseline="0" dirty="0" smtClean="0"/>
              <a:t> eeuw werden op veel landerijen van </a:t>
            </a:r>
            <a:r>
              <a:rPr lang="nl-NL" baseline="0" dirty="0" err="1" smtClean="0"/>
              <a:t>Van</a:t>
            </a:r>
            <a:r>
              <a:rPr lang="nl-NL" baseline="0" dirty="0" smtClean="0"/>
              <a:t> Reede tabaksvelden aangelegd. Dit werd gestimuleerd door de kasteelheer zelf.</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2</a:t>
            </a:fld>
            <a:endParaRPr lang="en-US"/>
          </a:p>
        </p:txBody>
      </p:sp>
    </p:spTree>
    <p:extLst>
      <p:ext uri="{BB962C8B-B14F-4D97-AF65-F5344CB8AC3E}">
        <p14:creationId xmlns:p14="http://schemas.microsoft.com/office/powerpoint/2010/main" val="219424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de tabaksteelt nam de welvaart in het dorp en op het Kasteel toe. Amerongen bleek een</a:t>
            </a:r>
            <a:r>
              <a:rPr lang="nl-NL" baseline="0" dirty="0" smtClean="0"/>
              <a:t> goede plek voor tabaksteelt en al snel waren er overal tabaksvelden en tabaksschuren. De tabak was voor rijke mensen, maar ook de tabaksboeren en hun gezinnen in Amerongen gebruikten het. In minder dan geen tijd liepen de bewoners van Amerongen met zwarte tanden rond. Het was namelijk pruimtabak en dat moet je in je mond doen om de smaak er uit te kauwen.</a:t>
            </a:r>
          </a:p>
          <a:p>
            <a:endParaRPr lang="nl-NL" baseline="0" dirty="0" smtClean="0"/>
          </a:p>
          <a:p>
            <a:r>
              <a:rPr lang="nl-NL" baseline="0" dirty="0" smtClean="0"/>
              <a:t>Hele families werden ingezet om mee te doen aan de teelt. Tabak is een seizoengewas: vanaf mei tot eind september was men druk in de weer. Eind september/oktober werd de gedroogde tabak verhandeld. Op de Hof midden in Amerongen was een grote tabakswaag (Grote weegschaal waar de tabak werd gewogen) en vandaaruit werd de tabak ingepakt en verhandeld. </a:t>
            </a:r>
          </a:p>
          <a:p>
            <a:endParaRPr lang="nl-NL" baseline="0" dirty="0" smtClean="0"/>
          </a:p>
          <a:p>
            <a:r>
              <a:rPr lang="nl-NL" baseline="0" dirty="0" smtClean="0"/>
              <a:t>De Kasteelheer van Amerongen was de grootste aandeelhouder in de tabak </a:t>
            </a:r>
            <a:r>
              <a:rPr lang="nl-NL" baseline="0" dirty="0" err="1" smtClean="0"/>
              <a:t>telerij</a:t>
            </a:r>
            <a:r>
              <a:rPr lang="nl-NL" baseline="0" dirty="0" smtClean="0"/>
              <a:t>. Hij had </a:t>
            </a:r>
            <a:r>
              <a:rPr lang="nl-NL" b="0" baseline="0" dirty="0" smtClean="0"/>
              <a:t>de meeste grond. Met recht een ‘grootgrondbezitter’. </a:t>
            </a:r>
          </a:p>
          <a:p>
            <a:endParaRPr lang="nl-NL" b="0" baseline="0" dirty="0" smtClean="0"/>
          </a:p>
          <a:p>
            <a:r>
              <a:rPr lang="nl-NL" b="0" baseline="0" dirty="0" smtClean="0"/>
              <a:t>In de winter moesten de tabakstelers andere dingen doen. Veel waren boer, arbeider op het Kasteel of timmerman of iets dergelijks. </a:t>
            </a:r>
          </a:p>
          <a:p>
            <a:endParaRPr lang="nl-NL" b="0" baseline="0" dirty="0" smtClean="0"/>
          </a:p>
          <a:p>
            <a:r>
              <a:rPr lang="nl-NL" b="0" baseline="0" dirty="0" smtClean="0"/>
              <a:t>Op de plaatjes zie je tabakstelers aan het werk, tabaksschuren in de winter en het gemeentehuis op de Hof in Amerongen.  Op de Hof was vroeger de tabakswaag. De openbare waterpomp staat er nu nog.</a:t>
            </a:r>
            <a:r>
              <a:rPr lang="nl-NL" baseline="0" dirty="0" smtClean="0"/>
              <a:t> </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3</a:t>
            </a:fld>
            <a:endParaRPr lang="en-US"/>
          </a:p>
        </p:txBody>
      </p:sp>
    </p:spTree>
    <p:extLst>
      <p:ext uri="{BB962C8B-B14F-4D97-AF65-F5344CB8AC3E}">
        <p14:creationId xmlns:p14="http://schemas.microsoft.com/office/powerpoint/2010/main" val="238904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Toen Margaretha </a:t>
            </a:r>
            <a:r>
              <a:rPr lang="nl-NL" dirty="0" err="1" smtClean="0"/>
              <a:t>Turnor</a:t>
            </a:r>
            <a:r>
              <a:rPr lang="nl-NL" dirty="0" smtClean="0"/>
              <a:t> en haar man Godard van Reede op Kasteel Amerongen woonden gebeurde er iets verschrikkelijks. In</a:t>
            </a:r>
            <a:r>
              <a:rPr lang="nl-NL" baseline="0" dirty="0" smtClean="0"/>
              <a:t> 1673 staken de Franse troepen van Lodewijk IVX namelijk het kasteel in brand. Ze haalden het eerst leeg (tot op heden worden er op veilingen nog antiek stukken van het oude kasteel aangetroffen!), stopten het vol met stro en zo brandde het hele kasteel af. Margaretha was op dat moment gevlucht naar haar andere huis in Amsterdam. Godard was in het buitenland. Ze wilden niet aan de eisen van Lodewijk voldoen en als straf werd het kasteel afgebrand. </a:t>
            </a:r>
          </a:p>
          <a:p>
            <a:endParaRPr lang="nl-NL" baseline="0" dirty="0" smtClean="0"/>
          </a:p>
          <a:p>
            <a:r>
              <a:rPr lang="nl-NL" baseline="0" dirty="0" smtClean="0"/>
              <a:t>Margaretha ging niet bij de pakken neer zitten. Ze begon al in 1674 met plannen voor de opbouw van een nieuw kasteel. In 1680 kwam dat nieuwe kasteel gereed. Margaretha had toezicht op de bouw en ging hierin zover dat zij zelf ook wel eens op het dak klom. </a:t>
            </a:r>
          </a:p>
          <a:p>
            <a:endParaRPr lang="nl-NL" baseline="0" dirty="0" smtClean="0"/>
          </a:p>
          <a:p>
            <a:r>
              <a:rPr lang="nl-NL" baseline="0" dirty="0" smtClean="0"/>
              <a:t>Een van de bijzonderheden van kasteel Amerongen werd de dubbele stenen toegangsbrug. De </a:t>
            </a:r>
            <a:r>
              <a:rPr lang="nl-NL" baseline="0" dirty="0" err="1" smtClean="0"/>
              <a:t>benedenbrug</a:t>
            </a:r>
            <a:r>
              <a:rPr lang="nl-NL" baseline="0" dirty="0" smtClean="0"/>
              <a:t> geeft toegang tot het onderhuis en de </a:t>
            </a:r>
            <a:r>
              <a:rPr lang="nl-NL" baseline="0" dirty="0" err="1" smtClean="0"/>
              <a:t>bovenbrug</a:t>
            </a:r>
            <a:r>
              <a:rPr lang="nl-NL" baseline="0" dirty="0" smtClean="0"/>
              <a:t> tot de grote hal. Op het plaatje verschillende tekeningen van het kasteel voor de brand, in verschillende periodes. Margaretha </a:t>
            </a:r>
            <a:r>
              <a:rPr lang="nl-NL" baseline="0" dirty="0" err="1" smtClean="0"/>
              <a:t>Turnor</a:t>
            </a:r>
            <a:r>
              <a:rPr lang="nl-NL" baseline="0" dirty="0" smtClean="0"/>
              <a:t> en het ontwerp van Kasteel Amerongen na de brand.</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4</a:t>
            </a:fld>
            <a:endParaRPr lang="en-US"/>
          </a:p>
        </p:txBody>
      </p:sp>
    </p:spTree>
    <p:extLst>
      <p:ext uri="{BB962C8B-B14F-4D97-AF65-F5344CB8AC3E}">
        <p14:creationId xmlns:p14="http://schemas.microsoft.com/office/powerpoint/2010/main" val="76289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Margaretha stond niet bekend als bijzonder aardig of lief, maar ze had toch een goede naam bij de bevolking door haar betrokkenheid bij Amerongen en het wel en wee van de bevolking daar. Ze liet bijvoorbeeld ‘armenhuisjes’ bouwen aan de </a:t>
            </a:r>
            <a:r>
              <a:rPr lang="nl-NL" dirty="0" err="1" smtClean="0"/>
              <a:t>Nederstraat</a:t>
            </a:r>
            <a:r>
              <a:rPr lang="nl-NL" dirty="0" smtClean="0"/>
              <a:t>. Na haar dood zorgde ze er voor dat deze mensen niet zonder geld zaten: ze deelden</a:t>
            </a:r>
            <a:r>
              <a:rPr lang="nl-NL" baseline="0" dirty="0" smtClean="0"/>
              <a:t> mee in haar erfenis. </a:t>
            </a:r>
          </a:p>
          <a:p>
            <a:endParaRPr lang="nl-NL" baseline="0" dirty="0" smtClean="0"/>
          </a:p>
          <a:p>
            <a:r>
              <a:rPr lang="nl-NL" baseline="0" dirty="0" smtClean="0"/>
              <a:t>De ‘armenhuisjes’ zijn nu beter bekend onder de naam ‘Napoleonhuisjes’, in de tijd van Napoleon (begin 19</a:t>
            </a:r>
            <a:r>
              <a:rPr lang="nl-NL" baseline="30000" dirty="0" smtClean="0"/>
              <a:t>e</a:t>
            </a:r>
            <a:r>
              <a:rPr lang="nl-NL" baseline="0" dirty="0" smtClean="0"/>
              <a:t> eeuw) zaten er soldaten van Napoleon in de huisjes. </a:t>
            </a:r>
          </a:p>
          <a:p>
            <a:endParaRPr lang="nl-NL" baseline="0" dirty="0" smtClean="0"/>
          </a:p>
          <a:p>
            <a:r>
              <a:rPr lang="nl-NL" baseline="0" dirty="0" smtClean="0"/>
              <a:t>Op de foto’s de armenhuisjes en een deel van een brief van Margaretha </a:t>
            </a:r>
            <a:r>
              <a:rPr lang="nl-NL" baseline="0" dirty="0" err="1" smtClean="0"/>
              <a:t>Turnor</a:t>
            </a:r>
            <a:r>
              <a:rPr lang="nl-NL" baseline="0" dirty="0" smtClean="0"/>
              <a:t> met haar handtekening.</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5</a:t>
            </a:fld>
            <a:endParaRPr lang="en-US"/>
          </a:p>
        </p:txBody>
      </p:sp>
    </p:spTree>
    <p:extLst>
      <p:ext uri="{BB962C8B-B14F-4D97-AF65-F5344CB8AC3E}">
        <p14:creationId xmlns:p14="http://schemas.microsoft.com/office/powerpoint/2010/main" val="352800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de eeuwen heen is er in en rond het Kasteel</a:t>
            </a:r>
            <a:r>
              <a:rPr lang="nl-NL" baseline="0" dirty="0" smtClean="0"/>
              <a:t> heel hard gewerkt door met name mensen uit het dorp Amerongen zelf. 50 personeelsleden was in de tijd van Margaretha helemaal niet raar. De tuin moest bijgehouden worden bijvoorbeeld: daarvoor was er een hoofdtuinman, een </a:t>
            </a:r>
            <a:r>
              <a:rPr lang="nl-NL" baseline="0" dirty="0" err="1" smtClean="0"/>
              <a:t>tuinmansknecht</a:t>
            </a:r>
            <a:r>
              <a:rPr lang="nl-NL" baseline="0" dirty="0" smtClean="0"/>
              <a:t> en waren veel ‘losse’ tuinmannen aan het werk. Mevrouw </a:t>
            </a:r>
            <a:r>
              <a:rPr lang="nl-NL" baseline="0" dirty="0" err="1" smtClean="0"/>
              <a:t>Visbach</a:t>
            </a:r>
            <a:r>
              <a:rPr lang="nl-NL" baseline="0" dirty="0" smtClean="0"/>
              <a:t> was in de tijd van Margaretha het hoofd van de huishouding, onder haar leiding had je een aantal keukenmeiden, een aantal koks, de bediening, kamermeisjes, kindermeisjes enz. enz.  Voor de stallen waren ook veel mensen, vaak mannen, nodig. Zo was het kasteel een goede werkgever voor de mensen uit Amerongen: zowel op en rond het kasteel als op de tabaksvelden. </a:t>
            </a:r>
          </a:p>
          <a:p>
            <a:endParaRPr lang="nl-NL" baseline="0" dirty="0" smtClean="0"/>
          </a:p>
          <a:p>
            <a:r>
              <a:rPr lang="nl-NL" baseline="0" dirty="0" smtClean="0"/>
              <a:t>Het Kasteel was de grootste en meest belangrijke werkgever. De kasteelheer had daardoor ook ongelooflijk veel te zeggen in Amerongen (en omstreken!). </a:t>
            </a:r>
          </a:p>
          <a:p>
            <a:endParaRPr lang="nl-NL" baseline="0" dirty="0" smtClean="0"/>
          </a:p>
          <a:p>
            <a:r>
              <a:rPr lang="nl-NL" baseline="0" dirty="0" smtClean="0"/>
              <a:t>Op de foto’s: personeel van het Kasteel, gefotografeerd tijdens de bruiloftsfeesten van Elisabeth van </a:t>
            </a:r>
            <a:r>
              <a:rPr lang="nl-NL" baseline="0" dirty="0" err="1" smtClean="0"/>
              <a:t>Aldenburgh</a:t>
            </a:r>
            <a:r>
              <a:rPr lang="nl-NL" baseline="0" dirty="0" smtClean="0"/>
              <a:t> </a:t>
            </a:r>
            <a:r>
              <a:rPr lang="nl-NL" baseline="0" dirty="0" err="1" smtClean="0"/>
              <a:t>Bentinck</a:t>
            </a:r>
            <a:r>
              <a:rPr lang="nl-NL" baseline="0" dirty="0" smtClean="0"/>
              <a:t> en Vleugeladjudant </a:t>
            </a:r>
            <a:r>
              <a:rPr lang="nl-NL" baseline="0" dirty="0" err="1" smtClean="0"/>
              <a:t>Sigurd</a:t>
            </a:r>
            <a:r>
              <a:rPr lang="nl-NL" baseline="0" dirty="0" smtClean="0"/>
              <a:t> </a:t>
            </a:r>
            <a:r>
              <a:rPr lang="nl-NL" baseline="0" dirty="0" err="1" smtClean="0"/>
              <a:t>von</a:t>
            </a:r>
            <a:r>
              <a:rPr lang="nl-NL" baseline="0" dirty="0" smtClean="0"/>
              <a:t> </a:t>
            </a:r>
            <a:r>
              <a:rPr lang="nl-NL" baseline="0" dirty="0" err="1" smtClean="0"/>
              <a:t>Ilsemann</a:t>
            </a:r>
            <a:r>
              <a:rPr lang="nl-NL" baseline="0" dirty="0" smtClean="0"/>
              <a:t>. De tuin eind 19</a:t>
            </a:r>
            <a:r>
              <a:rPr lang="nl-NL" baseline="30000" dirty="0" smtClean="0"/>
              <a:t>e</a:t>
            </a:r>
            <a:r>
              <a:rPr lang="nl-NL" baseline="0" dirty="0" smtClean="0"/>
              <a:t> –begin 20</a:t>
            </a:r>
            <a:r>
              <a:rPr lang="nl-NL" baseline="30000" dirty="0" smtClean="0"/>
              <a:t>e</a:t>
            </a:r>
            <a:r>
              <a:rPr lang="nl-NL" baseline="0" dirty="0" smtClean="0"/>
              <a:t> eeuw en een groepsfoto uit de jaren ’30 20</a:t>
            </a:r>
            <a:r>
              <a:rPr lang="nl-NL" baseline="30000" dirty="0" smtClean="0"/>
              <a:t>e</a:t>
            </a:r>
            <a:r>
              <a:rPr lang="nl-NL" baseline="0" dirty="0" smtClean="0"/>
              <a:t> eeuw: van links naar rechts: tuinman Kees van Veenendaal, Gijs van Beek de houtzager, tuinman Hannes van Straten en Arie Rebergen het hoofd van de tuinafdeling en als laatste Jan van </a:t>
            </a:r>
            <a:r>
              <a:rPr lang="nl-NL" baseline="0" dirty="0" err="1" smtClean="0"/>
              <a:t>Zoomeren</a:t>
            </a:r>
            <a:r>
              <a:rPr lang="nl-NL" baseline="0" dirty="0" smtClean="0"/>
              <a:t> de voerman. Allemaal in dienst van de Graaf. Op het paard zit de kleinzoon van de Graaf, Rudi </a:t>
            </a:r>
            <a:r>
              <a:rPr lang="nl-NL" baseline="0" dirty="0" err="1" smtClean="0"/>
              <a:t>von</a:t>
            </a:r>
            <a:r>
              <a:rPr lang="nl-NL" baseline="0" dirty="0" smtClean="0"/>
              <a:t> </a:t>
            </a:r>
            <a:r>
              <a:rPr lang="nl-NL" baseline="0" dirty="0" err="1" smtClean="0"/>
              <a:t>Ilsemann</a:t>
            </a:r>
            <a:r>
              <a:rPr lang="nl-NL" baseline="0" dirty="0" smtClean="0"/>
              <a:t>. </a:t>
            </a:r>
            <a:r>
              <a:rPr lang="nl-NL" dirty="0" smtClean="0"/>
              <a:t> </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6</a:t>
            </a:fld>
            <a:endParaRPr lang="en-US"/>
          </a:p>
        </p:txBody>
      </p:sp>
    </p:spTree>
    <p:extLst>
      <p:ext uri="{BB962C8B-B14F-4D97-AF65-F5344CB8AC3E}">
        <p14:creationId xmlns:p14="http://schemas.microsoft.com/office/powerpoint/2010/main" val="160381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 het schilderij mevrouw </a:t>
            </a:r>
            <a:r>
              <a:rPr lang="nl-NL" dirty="0" err="1" smtClean="0"/>
              <a:t>Doorslagh</a:t>
            </a:r>
            <a:r>
              <a:rPr lang="nl-NL" dirty="0" smtClean="0"/>
              <a:t>, ook een hoofd van de huishouding. Dat er van haar een portret is gemaakt is heel bijzonder. Blijkbaar was zij heel belangrijk en of geliefd. </a:t>
            </a:r>
          </a:p>
          <a:p>
            <a:endParaRPr lang="nl-NL" dirty="0" smtClean="0"/>
          </a:p>
          <a:p>
            <a:r>
              <a:rPr lang="nl-NL" dirty="0" smtClean="0"/>
              <a:t>Verder foto’s van het personeel op het kasteel ten tijde van Graaf </a:t>
            </a:r>
            <a:r>
              <a:rPr lang="nl-NL" dirty="0" err="1" smtClean="0"/>
              <a:t>Aldenburgh</a:t>
            </a:r>
            <a:r>
              <a:rPr lang="nl-NL" dirty="0" smtClean="0"/>
              <a:t> </a:t>
            </a:r>
            <a:r>
              <a:rPr lang="nl-NL" dirty="0" err="1" smtClean="0"/>
              <a:t>Bentinck</a:t>
            </a:r>
            <a:r>
              <a:rPr lang="nl-NL" dirty="0" smtClean="0"/>
              <a:t>. Rechtsboven de koetsiers en</a:t>
            </a:r>
            <a:r>
              <a:rPr lang="nl-NL" baseline="0" dirty="0" smtClean="0"/>
              <a:t> onderaan onder andere het ‘huispersoneel’. </a:t>
            </a:r>
            <a:r>
              <a:rPr lang="nl-NL" dirty="0" smtClean="0"/>
              <a:t> </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7</a:t>
            </a:fld>
            <a:endParaRPr lang="en-US"/>
          </a:p>
        </p:txBody>
      </p:sp>
    </p:spTree>
    <p:extLst>
      <p:ext uri="{BB962C8B-B14F-4D97-AF65-F5344CB8AC3E}">
        <p14:creationId xmlns:p14="http://schemas.microsoft.com/office/powerpoint/2010/main" val="109350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Vanaf de 17</a:t>
            </a:r>
            <a:r>
              <a:rPr lang="nl-NL" baseline="30000" dirty="0" smtClean="0"/>
              <a:t>e</a:t>
            </a:r>
            <a:r>
              <a:rPr lang="nl-NL" dirty="0" smtClean="0"/>
              <a:t> eeuw nam</a:t>
            </a:r>
            <a:r>
              <a:rPr lang="nl-NL" baseline="0" dirty="0" smtClean="0"/>
              <a:t> de welvaart in en rond Amerongen toe. Dat was te zien aan het kasteel, het interieur en de mensen die er woonden, maar ook aan de mensen die er werkten. De kloof tussen arm en rijk was enorm. Was je arm, dan had je ook werkelijk niets. Er was niet als nu een uitkering of zoiets. Rijke mensen daarentegen werden steeds rijker en machtiger. </a:t>
            </a:r>
          </a:p>
          <a:p>
            <a:endParaRPr lang="nl-NL" baseline="0" dirty="0" smtClean="0"/>
          </a:p>
          <a:p>
            <a:r>
              <a:rPr lang="nl-NL" baseline="0" dirty="0" smtClean="0"/>
              <a:t>Op de </a:t>
            </a:r>
            <a:r>
              <a:rPr lang="nl-NL" baseline="0" dirty="0" err="1" smtClean="0"/>
              <a:t>linkerprent</a:t>
            </a:r>
            <a:r>
              <a:rPr lang="nl-NL" baseline="0" dirty="0" smtClean="0"/>
              <a:t> is kasteel Amerongen te zien met wandelende rijke bewoners, maar ook met een landloper op de voorgrond…daarnaast een foto van eind 19</a:t>
            </a:r>
            <a:r>
              <a:rPr lang="nl-NL" baseline="30000" dirty="0" smtClean="0"/>
              <a:t>e</a:t>
            </a:r>
            <a:r>
              <a:rPr lang="nl-NL" baseline="0" dirty="0" smtClean="0"/>
              <a:t> eeuw waarop een eenvoudige maaltijd te zien is die door de familie Van </a:t>
            </a:r>
            <a:r>
              <a:rPr lang="nl-NL" baseline="0" dirty="0" err="1" smtClean="0"/>
              <a:t>Aldenburgh</a:t>
            </a:r>
            <a:r>
              <a:rPr lang="nl-NL" baseline="0" dirty="0" smtClean="0"/>
              <a:t> </a:t>
            </a:r>
            <a:r>
              <a:rPr lang="nl-NL" baseline="0" dirty="0" err="1" smtClean="0"/>
              <a:t>Bentinck</a:t>
            </a:r>
            <a:r>
              <a:rPr lang="nl-NL" baseline="0" dirty="0" smtClean="0"/>
              <a:t> werd genuttigd. Op de rechterfoto een prachtig beeld van de ‘galerijzaal’ boven in het kasteel. Het plafond, de muren en de ornamenten laten zien dat er veel geld werd besteed aan mooie spullen…</a:t>
            </a:r>
          </a:p>
          <a:p>
            <a:endParaRPr lang="nl-NL" baseline="0" dirty="0" smtClean="0"/>
          </a:p>
          <a:p>
            <a:r>
              <a:rPr lang="nl-NL" baseline="0" dirty="0" smtClean="0"/>
              <a:t>Ook de pachters (huurders) van de grond van de kasteelheer en de andere grootgrondbezitters hadden het niet slecht. Minder werd het met de boeren en arbeiders die op het land moesten werken. Maar toch, vergeleken met de andere dorpen op de Utrechtse Heuvelrug leefden de bewoners van Amerongen (in 1805 ongeveer 1000, vergeleken met Driebergen 700(!)) in betrekkelijke welvaart. Totdat…</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8</a:t>
            </a:fld>
            <a:endParaRPr lang="en-US"/>
          </a:p>
        </p:txBody>
      </p:sp>
    </p:spTree>
    <p:extLst>
      <p:ext uri="{BB962C8B-B14F-4D97-AF65-F5344CB8AC3E}">
        <p14:creationId xmlns:p14="http://schemas.microsoft.com/office/powerpoint/2010/main" val="29423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Toen de laatste Graaf stierf in 1940</a:t>
            </a:r>
            <a:r>
              <a:rPr lang="nl-NL" baseline="0" dirty="0" smtClean="0"/>
              <a:t> was er van de rijkdom van eerder niet zoveel meer over. De buitenplaatsen en kastelen op de Utrechtse Heuvelrug hadden vanaf de jaren ‘30 van de 20 e eeuw steeds minder geld om de enorme panden te onderhouden. De beurskrach in New York in 1929 was de oorzaak van grote verliezen voor de adellijke elite en rijke ondernemers. Daarnaast wilde het personeel niet meer voor een appel en een ei werken. Het werd steeds moeilijker en veel families verkochten land en goed om niet helemaal aan de grond te zitten. Veel buitenhuizen en kastelen verwaarloosden, werden in de oorlog bezet door Duitsers en uitgewoond en vervolgens, na de oorlog verkocht aan Stichtingen en andere vaak Christelijke instellingen. Kasteel Amerongen is vanaf 1976 in handen gekomen van een Stichting, maar ervoor was het huis al ernstig verwaarloosd. </a:t>
            </a:r>
          </a:p>
          <a:p>
            <a:endParaRPr lang="nl-NL" baseline="0" dirty="0" smtClean="0"/>
          </a:p>
          <a:p>
            <a:r>
              <a:rPr lang="nl-NL" baseline="0" dirty="0" smtClean="0"/>
              <a:t>Met de tabaksteelt was het aan het eind van de 19</a:t>
            </a:r>
            <a:r>
              <a:rPr lang="nl-NL" baseline="30000" dirty="0" smtClean="0"/>
              <a:t>e</a:t>
            </a:r>
            <a:r>
              <a:rPr lang="nl-NL" baseline="0" dirty="0" smtClean="0"/>
              <a:t> eeuw eigenlijk al grotendeels afgelopen. De betere buitenlandse tabak nekte de concurrentiepositie van de </a:t>
            </a:r>
            <a:r>
              <a:rPr lang="nl-NL" baseline="0" dirty="0" err="1" smtClean="0"/>
              <a:t>Amerongse</a:t>
            </a:r>
            <a:r>
              <a:rPr lang="nl-NL" baseline="0" dirty="0" smtClean="0"/>
              <a:t> pruimtabak. Veel </a:t>
            </a:r>
            <a:r>
              <a:rPr lang="nl-NL" baseline="0" dirty="0" err="1" smtClean="0"/>
              <a:t>Amerongse</a:t>
            </a:r>
            <a:r>
              <a:rPr lang="nl-NL" baseline="0" dirty="0" smtClean="0"/>
              <a:t> tabaksboeren verarmden. Tot in de 20</a:t>
            </a:r>
            <a:r>
              <a:rPr lang="nl-NL" baseline="30000" dirty="0" smtClean="0"/>
              <a:t>e</a:t>
            </a:r>
            <a:r>
              <a:rPr lang="nl-NL" baseline="0" dirty="0" smtClean="0"/>
              <a:t> eeuw is er wel tabak verbouwd, maar niet meer op de grote schaal als eerder. </a:t>
            </a:r>
          </a:p>
          <a:p>
            <a:endParaRPr lang="nl-NL" baseline="0" dirty="0" smtClean="0"/>
          </a:p>
          <a:p>
            <a:r>
              <a:rPr lang="nl-NL" baseline="0" dirty="0" smtClean="0"/>
              <a:t>In de jaren ‘60 van de 20</a:t>
            </a:r>
            <a:r>
              <a:rPr lang="nl-NL" baseline="30000" dirty="0" smtClean="0"/>
              <a:t>e</a:t>
            </a:r>
            <a:r>
              <a:rPr lang="nl-NL" baseline="0" dirty="0" smtClean="0"/>
              <a:t> eeuw was het helemaal afgelopen met de teelt op grotere schaal: er zat een schimmel in de tabak die er niet snel uit te telen was. De tabaksteelt verdween en de schuren stonden er vanaf die tijd werkloos, verwaarloosd en leeg bij. </a:t>
            </a:r>
            <a:endParaRPr lang="en-US" dirty="0"/>
          </a:p>
        </p:txBody>
      </p:sp>
      <p:sp>
        <p:nvSpPr>
          <p:cNvPr id="4" name="Tijdelijke aanduiding voor dianummer 3"/>
          <p:cNvSpPr>
            <a:spLocks noGrp="1"/>
          </p:cNvSpPr>
          <p:nvPr>
            <p:ph type="sldNum" sz="quarter" idx="10"/>
          </p:nvPr>
        </p:nvSpPr>
        <p:spPr/>
        <p:txBody>
          <a:bodyPr/>
          <a:lstStyle/>
          <a:p>
            <a:fld id="{1743705B-1361-429B-A020-2ADA40A4C01A}" type="slidenum">
              <a:rPr lang="en-US" smtClean="0"/>
              <a:t>9</a:t>
            </a:fld>
            <a:endParaRPr lang="en-US"/>
          </a:p>
        </p:txBody>
      </p:sp>
    </p:spTree>
    <p:extLst>
      <p:ext uri="{BB962C8B-B14F-4D97-AF65-F5344CB8AC3E}">
        <p14:creationId xmlns:p14="http://schemas.microsoft.com/office/powerpoint/2010/main" val="38651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ndertitel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smtClean="0"/>
              <a:t>Klik om de ondertitelstijl van het model te bewerken</a:t>
            </a:r>
            <a:endParaRPr kumimoji="0" lang="en-US"/>
          </a:p>
        </p:txBody>
      </p:sp>
      <p:sp>
        <p:nvSpPr>
          <p:cNvPr id="28" name="Tijdelijke aanduiding voor datum 27"/>
          <p:cNvSpPr>
            <a:spLocks noGrp="1"/>
          </p:cNvSpPr>
          <p:nvPr>
            <p:ph type="dt" sz="half" idx="10"/>
          </p:nvPr>
        </p:nvSpPr>
        <p:spPr/>
        <p:txBody>
          <a:bodyPr/>
          <a:lstStyle/>
          <a:p>
            <a:fld id="{B90AEAB3-F42B-42C7-AD94-78BDD41F7DA9}" type="datetimeFigureOut">
              <a:rPr lang="en-US" smtClean="0"/>
              <a:t>2/10/2015</a:t>
            </a:fld>
            <a:endParaRPr lang="en-US"/>
          </a:p>
        </p:txBody>
      </p:sp>
      <p:sp>
        <p:nvSpPr>
          <p:cNvPr id="17" name="Tijdelijke aanduiding voor voettekst 16"/>
          <p:cNvSpPr>
            <a:spLocks noGrp="1"/>
          </p:cNvSpPr>
          <p:nvPr>
            <p:ph type="ftr" sz="quarter" idx="11"/>
          </p:nvPr>
        </p:nvSpPr>
        <p:spPr/>
        <p:txBody>
          <a:bodyPr/>
          <a:lstStyle/>
          <a:p>
            <a:endParaRPr lang="en-US"/>
          </a:p>
        </p:txBody>
      </p:sp>
      <p:sp>
        <p:nvSpPr>
          <p:cNvPr id="7" name="Rechte verbindingslijn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Tijdelijke aanduiding voor dianumm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E0226B1-8EBB-471D-82C9-01D502B18E39}" type="slidenum">
              <a:rPr lang="en-US" smtClean="0"/>
              <a:t>‹nr.›</a:t>
            </a:fld>
            <a:endParaRPr lang="en-US"/>
          </a:p>
        </p:txBody>
      </p:sp>
      <p:sp>
        <p:nvSpPr>
          <p:cNvPr id="8" name="Titel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B90AEAB3-F42B-42C7-AD94-78BDD41F7DA9}" type="datetimeFigureOut">
              <a:rPr lang="en-US" smtClean="0"/>
              <a:t>2/10/2015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E0226B1-8EBB-471D-82C9-01D502B18E39}"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bg>
      <p:bgRef idx="1001">
        <a:schemeClr val="bg2"/>
      </p:bgRef>
    </p:b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hte verbindingslijn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6915912" y="3009901"/>
            <a:ext cx="457200" cy="441325"/>
          </a:xfrm>
        </p:spPr>
        <p:txBody>
          <a:bodyPr/>
          <a:lstStyle/>
          <a:p>
            <a:fld id="{7E0226B1-8EBB-471D-82C9-01D502B18E39}" type="slidenum">
              <a:rPr lang="en-US" smtClean="0"/>
              <a:t>‹nr.›</a:t>
            </a:fld>
            <a:endParaRPr lang="en-US"/>
          </a:p>
        </p:txBody>
      </p:sp>
      <p:sp>
        <p:nvSpPr>
          <p:cNvPr id="3" name="Tijdelijke aanduiding voor verticale tekst 2"/>
          <p:cNvSpPr>
            <a:spLocks noGrp="1"/>
          </p:cNvSpPr>
          <p:nvPr>
            <p:ph type="body" orient="vert" idx="1"/>
          </p:nvPr>
        </p:nvSpPr>
        <p:spPr>
          <a:xfrm>
            <a:off x="304800" y="304800"/>
            <a:ext cx="6553200" cy="5821366"/>
          </a:xfrm>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B90AEAB3-F42B-42C7-AD94-78BDD41F7DA9}" type="datetimeFigureOut">
              <a:rPr lang="en-US" smtClean="0"/>
              <a:t>2/10/2015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2" name="Verticale titel 1"/>
          <p:cNvSpPr>
            <a:spLocks noGrp="1"/>
          </p:cNvSpPr>
          <p:nvPr>
            <p:ph type="title" orient="vert"/>
          </p:nvPr>
        </p:nvSpPr>
        <p:spPr>
          <a:xfrm>
            <a:off x="7391400" y="304801"/>
            <a:ext cx="1447800" cy="5851525"/>
          </a:xfrm>
        </p:spPr>
        <p:txBody>
          <a:bodyPr vert="eaVert"/>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nl-NL" smtClean="0"/>
              <a:t>Klik om de stijl te bewerken</a:t>
            </a:r>
            <a:endParaRPr kumimoji="0" lang="en-US"/>
          </a:p>
        </p:txBody>
      </p:sp>
      <p:sp>
        <p:nvSpPr>
          <p:cNvPr id="4" name="Tijdelijke aanduiding voor datum 3"/>
          <p:cNvSpPr>
            <a:spLocks noGrp="1"/>
          </p:cNvSpPr>
          <p:nvPr>
            <p:ph type="dt" sz="half" idx="10"/>
          </p:nvPr>
        </p:nvSpPr>
        <p:spPr/>
        <p:txBody>
          <a:bodyPr/>
          <a:lstStyle/>
          <a:p>
            <a:fld id="{B90AEAB3-F42B-42C7-AD94-78BDD41F7DA9}" type="datetimeFigureOut">
              <a:rPr lang="en-US" smtClean="0"/>
              <a:t>2/10/2015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a:xfrm>
            <a:off x="4361688" y="1026372"/>
            <a:ext cx="457200" cy="441325"/>
          </a:xfrm>
        </p:spPr>
        <p:txBody>
          <a:bodyPr/>
          <a:lstStyle/>
          <a:p>
            <a:fld id="{7E0226B1-8EBB-471D-82C9-01D502B18E39}" type="slidenum">
              <a:rPr lang="en-US" smtClean="0"/>
              <a:t>‹nr.›</a:t>
            </a:fld>
            <a:endParaRPr lang="en-US"/>
          </a:p>
        </p:txBody>
      </p:sp>
      <p:sp>
        <p:nvSpPr>
          <p:cNvPr id="8" name="Tijdelijke aanduiding voor inhoud 7"/>
          <p:cNvSpPr>
            <a:spLocks noGrp="1"/>
          </p:cNvSpPr>
          <p:nvPr>
            <p:ph sz="quarter" idx="1"/>
          </p:nvPr>
        </p:nvSpPr>
        <p:spPr>
          <a:xfrm>
            <a:off x="301752" y="1527048"/>
            <a:ext cx="8503920" cy="4572000"/>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smtClean="0"/>
              <a:t>Klik om de modelstijlen te bewerken</a:t>
            </a:r>
          </a:p>
        </p:txBody>
      </p:sp>
      <p:sp>
        <p:nvSpPr>
          <p:cNvPr id="13" name="Rechthoe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hthoe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Tijdelijke aanduiding voor voettekst 4"/>
          <p:cNvSpPr>
            <a:spLocks noGrp="1"/>
          </p:cNvSpPr>
          <p:nvPr>
            <p:ph type="ftr" sz="quarter" idx="11"/>
          </p:nvPr>
        </p:nvSpPr>
        <p:spPr/>
        <p:txBody>
          <a:bodyPr/>
          <a:lstStyle/>
          <a:p>
            <a:endParaRPr lang="en-US"/>
          </a:p>
        </p:txBody>
      </p:sp>
      <p:sp>
        <p:nvSpPr>
          <p:cNvPr id="4" name="Tijdelijke aanduiding voor datum 3"/>
          <p:cNvSpPr>
            <a:spLocks noGrp="1"/>
          </p:cNvSpPr>
          <p:nvPr>
            <p:ph type="dt" sz="half" idx="10"/>
          </p:nvPr>
        </p:nvSpPr>
        <p:spPr/>
        <p:txBody>
          <a:bodyPr/>
          <a:lstStyle/>
          <a:p>
            <a:fld id="{B90AEAB3-F42B-42C7-AD94-78BDD41F7DA9}" type="datetimeFigureOut">
              <a:rPr lang="en-US" smtClean="0"/>
              <a:t>2/10/2015</a:t>
            </a:fld>
            <a:endParaRPr lang="en-US"/>
          </a:p>
        </p:txBody>
      </p:sp>
      <p:sp>
        <p:nvSpPr>
          <p:cNvPr id="8" name="Rechte verbindingslijn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E0226B1-8EBB-471D-82C9-01D502B18E39}" type="slidenum">
              <a:rPr lang="en-US" smtClean="0"/>
              <a:t>‹nr.›</a:t>
            </a:fld>
            <a:endParaRPr lang="en-US"/>
          </a:p>
        </p:txBody>
      </p:sp>
      <p:sp>
        <p:nvSpPr>
          <p:cNvPr id="2" name="Titel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1752" y="228600"/>
            <a:ext cx="8534400" cy="758952"/>
          </a:xfrm>
        </p:spPr>
        <p:txBody>
          <a:bodyPr/>
          <a:lstStyle/>
          <a:p>
            <a:r>
              <a:rPr kumimoji="0" lang="nl-NL" smtClean="0"/>
              <a:t>Klik om de stijl te bewerken</a:t>
            </a:r>
            <a:endParaRPr kumimoji="0" lang="en-US"/>
          </a:p>
        </p:txBody>
      </p:sp>
      <p:sp>
        <p:nvSpPr>
          <p:cNvPr id="5" name="Tijdelijke aanduiding voor datum 4"/>
          <p:cNvSpPr>
            <a:spLocks noGrp="1"/>
          </p:cNvSpPr>
          <p:nvPr>
            <p:ph type="dt" sz="half" idx="10"/>
          </p:nvPr>
        </p:nvSpPr>
        <p:spPr>
          <a:xfrm>
            <a:off x="5791200" y="6409944"/>
            <a:ext cx="3044952" cy="365760"/>
          </a:xfrm>
        </p:spPr>
        <p:txBody>
          <a:bodyPr/>
          <a:lstStyle/>
          <a:p>
            <a:fld id="{B90AEAB3-F42B-42C7-AD94-78BDD41F7DA9}" type="datetimeFigureOut">
              <a:rPr lang="en-US" smtClean="0"/>
              <a:t>2/10/2015</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7E0226B1-8EBB-471D-82C9-01D502B18E39}" type="slidenum">
              <a:rPr lang="en-US" smtClean="0"/>
              <a:t>‹nr.›</a:t>
            </a:fld>
            <a:endParaRPr lang="en-US"/>
          </a:p>
        </p:txBody>
      </p:sp>
      <p:sp>
        <p:nvSpPr>
          <p:cNvPr id="8" name="Rechte verbindingslijn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ijdelijke aanduiding voor inhoud 9"/>
          <p:cNvSpPr>
            <a:spLocks noGrp="1"/>
          </p:cNvSpPr>
          <p:nvPr>
            <p:ph sz="half" idx="1"/>
          </p:nvPr>
        </p:nvSpPr>
        <p:spPr>
          <a:xfrm>
            <a:off x="301752" y="1371600"/>
            <a:ext cx="4038600" cy="4681728"/>
          </a:xfrm>
        </p:spPr>
        <p:txBody>
          <a:bodyPr/>
          <a:lstStyle>
            <a:lvl1pPr>
              <a:defRPr sz="2500"/>
            </a:lvl1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12" name="Tijdelijke aanduiding voor inhoud 11"/>
          <p:cNvSpPr>
            <a:spLocks noGrp="1"/>
          </p:cNvSpPr>
          <p:nvPr>
            <p:ph sz="half" idx="2"/>
          </p:nvPr>
        </p:nvSpPr>
        <p:spPr>
          <a:xfrm>
            <a:off x="4800600" y="1371600"/>
            <a:ext cx="4038600" cy="4681728"/>
          </a:xfrm>
        </p:spPr>
        <p:txBody>
          <a:bodyPr/>
          <a:lstStyle>
            <a:lvl1pPr>
              <a:defRPr sz="2500"/>
            </a:lvl1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1">
        <a:schemeClr val="bg2"/>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hthoe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hthoe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hthoe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hoe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4" name="Tijdelijke aanduiding voor teks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7" name="Tijdelijke aanduiding voor datum 6"/>
          <p:cNvSpPr>
            <a:spLocks noGrp="1"/>
          </p:cNvSpPr>
          <p:nvPr>
            <p:ph type="dt" sz="half" idx="10"/>
          </p:nvPr>
        </p:nvSpPr>
        <p:spPr/>
        <p:txBody>
          <a:bodyPr/>
          <a:lstStyle/>
          <a:p>
            <a:fld id="{B90AEAB3-F42B-42C7-AD94-78BDD41F7DA9}" type="datetimeFigureOut">
              <a:rPr lang="en-US" smtClean="0"/>
              <a:t>2/10/2015</a:t>
            </a:fld>
            <a:endParaRPr lang="en-US"/>
          </a:p>
        </p:txBody>
      </p:sp>
      <p:sp>
        <p:nvSpPr>
          <p:cNvPr id="8" name="Tijdelijke aanduiding voor voettekst 7"/>
          <p:cNvSpPr>
            <a:spLocks noGrp="1"/>
          </p:cNvSpPr>
          <p:nvPr>
            <p:ph type="ftr" sz="quarter" idx="11"/>
          </p:nvPr>
        </p:nvSpPr>
        <p:spPr>
          <a:xfrm>
            <a:off x="304800" y="6409944"/>
            <a:ext cx="3581400" cy="365760"/>
          </a:xfrm>
        </p:spPr>
        <p:txBody>
          <a:bodyPr/>
          <a:lstStyle/>
          <a:p>
            <a:endParaRPr lang="en-US"/>
          </a:p>
        </p:txBody>
      </p:sp>
      <p:sp>
        <p:nvSpPr>
          <p:cNvPr id="15" name="Rechte verbindingslijn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Tijdelijke aanduiding voor inhoud 23"/>
          <p:cNvSpPr>
            <a:spLocks noGrp="1"/>
          </p:cNvSpPr>
          <p:nvPr>
            <p:ph sz="quarter" idx="2"/>
          </p:nvPr>
        </p:nvSpPr>
        <p:spPr>
          <a:xfrm>
            <a:off x="301752" y="2471383"/>
            <a:ext cx="4041648" cy="3818404"/>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26" name="Tijdelijke aanduiding voor inhoud 25"/>
          <p:cNvSpPr>
            <a:spLocks noGrp="1"/>
          </p:cNvSpPr>
          <p:nvPr>
            <p:ph sz="quarter" idx="4"/>
          </p:nvPr>
        </p:nvSpPr>
        <p:spPr>
          <a:xfrm>
            <a:off x="4800600" y="2471383"/>
            <a:ext cx="4038600" cy="3822192"/>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25" name="Ova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jdelijke aanduiding voor dianummer 8"/>
          <p:cNvSpPr>
            <a:spLocks noGrp="1"/>
          </p:cNvSpPr>
          <p:nvPr>
            <p:ph type="sldNum" sz="quarter" idx="12"/>
          </p:nvPr>
        </p:nvSpPr>
        <p:spPr>
          <a:xfrm>
            <a:off x="4343400" y="1042416"/>
            <a:ext cx="457200" cy="441325"/>
          </a:xfrm>
        </p:spPr>
        <p:txBody>
          <a:bodyPr/>
          <a:lstStyle>
            <a:lvl1pPr algn="ctr">
              <a:defRPr/>
            </a:lvl1pPr>
          </a:lstStyle>
          <a:p>
            <a:fld id="{7E0226B1-8EBB-471D-82C9-01D502B18E39}" type="slidenum">
              <a:rPr lang="en-US" smtClean="0"/>
              <a:t>‹nr.›</a:t>
            </a:fld>
            <a:endParaRPr lang="en-US"/>
          </a:p>
        </p:txBody>
      </p:sp>
      <p:sp>
        <p:nvSpPr>
          <p:cNvPr id="23" name="Titel 22"/>
          <p:cNvSpPr>
            <a:spLocks noGrp="1"/>
          </p:cNvSpPr>
          <p:nvPr>
            <p:ph type="title"/>
          </p:nvPr>
        </p:nvSpPr>
        <p:spPr/>
        <p:txBody>
          <a:bodyPr rtlCol="0" anchor="b" anchorCtr="0"/>
          <a:lstStyle/>
          <a:p>
            <a:r>
              <a:rPr kumimoji="0" lang="nl-NL" smtClean="0"/>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datum 2"/>
          <p:cNvSpPr>
            <a:spLocks noGrp="1"/>
          </p:cNvSpPr>
          <p:nvPr>
            <p:ph type="dt" sz="half" idx="10"/>
          </p:nvPr>
        </p:nvSpPr>
        <p:spPr/>
        <p:txBody>
          <a:bodyPr/>
          <a:lstStyle/>
          <a:p>
            <a:fld id="{B90AEAB3-F42B-42C7-AD94-78BDD41F7DA9}" type="datetimeFigureOut">
              <a:rPr lang="en-US" smtClean="0"/>
              <a:t>2/10/2015</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a:xfrm>
            <a:off x="4343400" y="1036020"/>
            <a:ext cx="457200" cy="441325"/>
          </a:xfrm>
        </p:spPr>
        <p:txBody>
          <a:bodyPr/>
          <a:lstStyle/>
          <a:p>
            <a:fld id="{7E0226B1-8EBB-471D-82C9-01D502B18E39}"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hthoe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hthoe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Tijdelijke aanduiding voor datum 1"/>
          <p:cNvSpPr>
            <a:spLocks noGrp="1"/>
          </p:cNvSpPr>
          <p:nvPr>
            <p:ph type="dt" sz="half" idx="10"/>
          </p:nvPr>
        </p:nvSpPr>
        <p:spPr/>
        <p:txBody>
          <a:bodyPr/>
          <a:lstStyle/>
          <a:p>
            <a:fld id="{B90AEAB3-F42B-42C7-AD94-78BDD41F7DA9}" type="datetimeFigureOut">
              <a:rPr lang="en-US" smtClean="0"/>
              <a:t>2/10/2015</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E0226B1-8EBB-471D-82C9-01D502B18E39}"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9" name="Rechthoe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hthoe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nl-NL" smtClean="0"/>
              <a:t>Klik om de stijl te bewerken</a:t>
            </a:r>
            <a:endParaRPr kumimoji="0" lang="en-US"/>
          </a:p>
        </p:txBody>
      </p:sp>
      <p:sp>
        <p:nvSpPr>
          <p:cNvPr id="3" name="Tijdelijke aanduiding voor teks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nl-NL" smtClean="0"/>
              <a:t>Klik om de modelstijlen te bewerken</a:t>
            </a:r>
          </a:p>
        </p:txBody>
      </p:sp>
      <p:sp>
        <p:nvSpPr>
          <p:cNvPr id="8" name="Rechthoe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 verbindingslijn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ijdelijke aanduiding voor inhoud 19"/>
          <p:cNvSpPr>
            <a:spLocks noGrp="1"/>
          </p:cNvSpPr>
          <p:nvPr>
            <p:ph sz="quarter" idx="1"/>
          </p:nvPr>
        </p:nvSpPr>
        <p:spPr>
          <a:xfrm>
            <a:off x="3124200" y="685800"/>
            <a:ext cx="5638800" cy="5410200"/>
          </a:xfrm>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10" name="Ova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E0226B1-8EBB-471D-82C9-01D502B18E39}" type="slidenum">
              <a:rPr lang="en-US" smtClean="0"/>
              <a:t>‹nr.›</a:t>
            </a:fld>
            <a:endParaRPr lang="en-US"/>
          </a:p>
        </p:txBody>
      </p:sp>
      <p:sp>
        <p:nvSpPr>
          <p:cNvPr id="21" name="Rechthoe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p:txBody>
          <a:bodyPr/>
          <a:lstStyle/>
          <a:p>
            <a:fld id="{B90AEAB3-F42B-42C7-AD94-78BDD41F7DA9}" type="datetimeFigureOut">
              <a:rPr lang="en-US" smtClean="0"/>
              <a:t>2/10/2015</a:t>
            </a:fld>
            <a:endParaRPr lang="en-US"/>
          </a:p>
        </p:txBody>
      </p:sp>
      <p:sp>
        <p:nvSpPr>
          <p:cNvPr id="6" name="Tijdelijke aanduiding voor voettekst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1" name="Rechte verbindingslijn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hthoe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hoe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p>
            <a:fld id="{7E0226B1-8EBB-471D-82C9-01D502B18E39}" type="slidenum">
              <a:rPr lang="en-US" smtClean="0"/>
              <a:t>‹nr.›</a:t>
            </a:fld>
            <a:endParaRPr lang="en-US"/>
          </a:p>
        </p:txBody>
      </p:sp>
      <p:sp>
        <p:nvSpPr>
          <p:cNvPr id="2" name="Titel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nl-NL" smtClean="0"/>
              <a:t>Klik om de stijl te bewerken</a:t>
            </a:r>
            <a:endParaRPr kumimoji="0" lang="en-US"/>
          </a:p>
        </p:txBody>
      </p:sp>
      <p:sp>
        <p:nvSpPr>
          <p:cNvPr id="3" name="Tijdelijke aanduiding voor afbeelding 2"/>
          <p:cNvSpPr>
            <a:spLocks noGrp="1"/>
          </p:cNvSpPr>
          <p:nvPr>
            <p:ph type="pic" idx="1"/>
          </p:nvPr>
        </p:nvSpPr>
        <p:spPr>
          <a:xfrm>
            <a:off x="3000375" y="609600"/>
            <a:ext cx="5867400" cy="4267200"/>
          </a:xfrm>
        </p:spPr>
        <p:txBody>
          <a:bodyPr/>
          <a:lstStyle>
            <a:lvl1pPr marL="0" indent="0">
              <a:buNone/>
              <a:defRPr sz="3200"/>
            </a:lvl1pPr>
          </a:lstStyle>
          <a:p>
            <a:r>
              <a:rPr kumimoji="0" lang="nl-NL" smtClean="0"/>
              <a:t>Klik op het pictogram als u een afbeelding wilt toevoegen</a:t>
            </a:r>
            <a:endParaRPr kumimoji="0" lang="en-US" dirty="0"/>
          </a:p>
        </p:txBody>
      </p:sp>
      <p:sp>
        <p:nvSpPr>
          <p:cNvPr id="4" name="Tijdelijke aanduiding voor teks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nl-NL" smtClean="0"/>
              <a:t>Klik om de modelstijlen te bewerken</a:t>
            </a:r>
          </a:p>
        </p:txBody>
      </p:sp>
      <p:sp>
        <p:nvSpPr>
          <p:cNvPr id="22" name="Rechthoe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a:xfrm>
            <a:off x="5788152" y="6404984"/>
            <a:ext cx="3044952" cy="365760"/>
          </a:xfrm>
        </p:spPr>
        <p:txBody>
          <a:bodyPr/>
          <a:lstStyle/>
          <a:p>
            <a:fld id="{B90AEAB3-F42B-42C7-AD94-78BDD41F7DA9}" type="datetimeFigureOut">
              <a:rPr lang="en-US" smtClean="0"/>
              <a:t>2/10/2015</a:t>
            </a:fld>
            <a:endParaRPr lang="en-US"/>
          </a:p>
        </p:txBody>
      </p:sp>
      <p:sp>
        <p:nvSpPr>
          <p:cNvPr id="6" name="Tijdelijke aanduiding voor voettekst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Tijdelijke aanduiding voor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90AEAB3-F42B-42C7-AD94-78BDD41F7DA9}" type="datetimeFigureOut">
              <a:rPr lang="en-US" smtClean="0"/>
              <a:t>2/10/2015</a:t>
            </a:fld>
            <a:endParaRPr lang="en-US"/>
          </a:p>
        </p:txBody>
      </p:sp>
      <p:sp>
        <p:nvSpPr>
          <p:cNvPr id="3" name="Tijdelijke aanduiding voor voettekst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hthoe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hte verbindingslijn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Tijdelijke aanduiding voor dianumm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E0226B1-8EBB-471D-82C9-01D502B18E39}" type="slidenum">
              <a:rPr lang="en-US" smtClean="0"/>
              <a:t>‹nr.›</a:t>
            </a:fld>
            <a:endParaRPr lang="en-US"/>
          </a:p>
        </p:txBody>
      </p:sp>
      <p:sp>
        <p:nvSpPr>
          <p:cNvPr id="22" name="Tijdelijke aanduiding voor titel 21"/>
          <p:cNvSpPr>
            <a:spLocks noGrp="1"/>
          </p:cNvSpPr>
          <p:nvPr>
            <p:ph type="title"/>
          </p:nvPr>
        </p:nvSpPr>
        <p:spPr>
          <a:xfrm>
            <a:off x="301752" y="228600"/>
            <a:ext cx="8534400" cy="758952"/>
          </a:xfrm>
          <a:prstGeom prst="rect">
            <a:avLst/>
          </a:prstGeom>
        </p:spPr>
        <p:txBody>
          <a:bodyPr vert="horz" anchor="b">
            <a:normAutofit/>
          </a:bodyPr>
          <a:lstStyle/>
          <a:p>
            <a:r>
              <a:rPr kumimoji="0" lang="nl-NL" smtClean="0"/>
              <a:t>Klik om de stijl te bewerken</a:t>
            </a:r>
            <a:endParaRPr kumimoji="0" lang="en-US"/>
          </a:p>
        </p:txBody>
      </p:sp>
      <p:sp>
        <p:nvSpPr>
          <p:cNvPr id="13" name="Tijdelijke aanduiding voor teks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nl-NL" smtClean="0"/>
              <a:t>Klik om de modelstijlen te bewerken</a:t>
            </a:r>
          </a:p>
          <a:p>
            <a:pPr lvl="1" eaLnBrk="1" latinLnBrk="0" hangingPunct="1"/>
            <a:r>
              <a:rPr kumimoji="0" lang="nl-NL" smtClean="0"/>
              <a:t>Tweede niveau</a:t>
            </a:r>
          </a:p>
          <a:p>
            <a:pPr lvl="2" eaLnBrk="1" latinLnBrk="0" hangingPunct="1"/>
            <a:r>
              <a:rPr kumimoji="0" lang="nl-NL" smtClean="0"/>
              <a:t>Derde niveau</a:t>
            </a:r>
          </a:p>
          <a:p>
            <a:pPr lvl="3" eaLnBrk="1" latinLnBrk="0" hangingPunct="1"/>
            <a:r>
              <a:rPr kumimoji="0" lang="nl-NL" smtClean="0"/>
              <a:t>Vierde niveau</a:t>
            </a:r>
          </a:p>
          <a:p>
            <a:pPr lvl="4" eaLnBrk="1" latinLnBrk="0" hangingPunct="1"/>
            <a:r>
              <a:rPr kumimoji="0" lang="nl-NL" smtClean="0"/>
              <a:t>Vijfde niveau</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dirty="0" smtClean="0"/>
              <a:t>Wie woonden er allemaal op het kasteel?</a:t>
            </a:r>
            <a:endParaRPr lang="en-US" dirty="0"/>
          </a:p>
        </p:txBody>
      </p:sp>
      <p:sp>
        <p:nvSpPr>
          <p:cNvPr id="2" name="Titel 1"/>
          <p:cNvSpPr>
            <a:spLocks noGrp="1"/>
          </p:cNvSpPr>
          <p:nvPr>
            <p:ph type="ctrTitle"/>
          </p:nvPr>
        </p:nvSpPr>
        <p:spPr/>
        <p:txBody>
          <a:bodyPr>
            <a:normAutofit fontScale="90000"/>
          </a:bodyPr>
          <a:lstStyle/>
          <a:p>
            <a:r>
              <a:rPr lang="nl-NL" dirty="0"/>
              <a:t>De invloed van de </a:t>
            </a:r>
            <a:r>
              <a:rPr lang="nl-NL" dirty="0" smtClean="0"/>
              <a:t>bewoners </a:t>
            </a:r>
            <a:r>
              <a:rPr lang="nl-NL" dirty="0"/>
              <a:t>van Kasteel Amerongen op het dorp Amerongen </a:t>
            </a:r>
            <a:endParaRPr lang="en-US" dirty="0"/>
          </a:p>
        </p:txBody>
      </p:sp>
      <p:pic>
        <p:nvPicPr>
          <p:cNvPr id="1026" name="Picture 2" descr="C:\Doorstart Canonproject\Kasteel Amerongen\foto van alle bewon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362136"/>
            <a:ext cx="5515171" cy="328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68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84784" y="188640"/>
            <a:ext cx="11449272" cy="758952"/>
          </a:xfrm>
        </p:spPr>
        <p:txBody>
          <a:bodyPr>
            <a:normAutofit fontScale="90000"/>
          </a:bodyPr>
          <a:lstStyle/>
          <a:p>
            <a:r>
              <a:rPr lang="nl-NL" smtClean="0"/>
              <a:t>                           </a:t>
            </a:r>
            <a:r>
              <a:rPr lang="nl-NL" smtClean="0"/>
              <a:t> </a:t>
            </a:r>
            <a:r>
              <a:rPr lang="nl-NL" dirty="0" smtClean="0"/>
              <a:t>En nu? </a:t>
            </a:r>
            <a:r>
              <a:rPr lang="nl-NL" sz="2400" dirty="0" smtClean="0"/>
              <a:t/>
            </a:r>
            <a:br>
              <a:rPr lang="nl-NL" sz="2400" dirty="0" smtClean="0"/>
            </a:br>
            <a:r>
              <a:rPr lang="nl-NL" sz="2400" dirty="0" smtClean="0"/>
              <a:t>                                      </a:t>
            </a:r>
            <a:r>
              <a:rPr lang="nl-NL" sz="2400" dirty="0" smtClean="0"/>
              <a:t>Amerongen is cultureel erfgoed</a:t>
            </a:r>
            <a:endParaRPr lang="en-US" dirty="0"/>
          </a:p>
        </p:txBody>
      </p:sp>
      <p:pic>
        <p:nvPicPr>
          <p:cNvPr id="10242" name="Picture 2" descr="C:\Doorstart Canonproject\Kasteel Amerongen\koets huis toen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40" y="3962505"/>
            <a:ext cx="2808312" cy="26820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Doorstart Canonproject\Kasteel Amerongen\koetshuis n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028" y="4005064"/>
            <a:ext cx="3283970" cy="26394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Doorstart Canonproject\Kasteel Amerongen\voormailge garage nu winkel.JPG"/>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871701"/>
            <a:ext cx="2363755" cy="17728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Amerongen canon\Kasteel Amerong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1357938"/>
            <a:ext cx="3615856" cy="24104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096" y="1357938"/>
            <a:ext cx="18351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3032252" y="3768344"/>
            <a:ext cx="2652776" cy="1200329"/>
          </a:xfrm>
          <a:prstGeom prst="rect">
            <a:avLst/>
          </a:prstGeom>
          <a:noFill/>
        </p:spPr>
        <p:txBody>
          <a:bodyPr wrap="square" rtlCol="0">
            <a:spAutoFit/>
          </a:bodyPr>
          <a:lstStyle/>
          <a:p>
            <a:pPr marL="285750" indent="-285750">
              <a:buFont typeface="Arial" panose="020B0604020202020204" pitchFamily="34" charset="0"/>
              <a:buChar char="•"/>
            </a:pPr>
            <a:r>
              <a:rPr lang="nl-NL" dirty="0" smtClean="0"/>
              <a:t>Restauratie </a:t>
            </a:r>
            <a:r>
              <a:rPr lang="nl-NL" dirty="0" smtClean="0"/>
              <a:t>en </a:t>
            </a:r>
          </a:p>
          <a:p>
            <a:r>
              <a:rPr lang="nl-NL" dirty="0"/>
              <a:t> </a:t>
            </a:r>
            <a:r>
              <a:rPr lang="nl-NL" dirty="0" smtClean="0"/>
              <a:t>    </a:t>
            </a:r>
            <a:r>
              <a:rPr lang="nl-NL" dirty="0" smtClean="0"/>
              <a:t>hergebruik…</a:t>
            </a:r>
          </a:p>
          <a:p>
            <a:pPr marL="285750" indent="-285750">
              <a:buFont typeface="Arial" panose="020B0604020202020204" pitchFamily="34" charset="0"/>
              <a:buChar char="•"/>
            </a:pPr>
            <a:r>
              <a:rPr lang="nl-NL" dirty="0" smtClean="0"/>
              <a:t>Beheer</a:t>
            </a:r>
            <a:r>
              <a:rPr lang="nl-NL" dirty="0"/>
              <a:t>, behoud en </a:t>
            </a:r>
            <a:r>
              <a:rPr lang="nl-NL" dirty="0" smtClean="0"/>
              <a:t>openstelling…</a:t>
            </a:r>
            <a:endParaRPr lang="en-US" dirty="0"/>
          </a:p>
        </p:txBody>
      </p:sp>
    </p:spTree>
    <p:extLst>
      <p:ext uri="{BB962C8B-B14F-4D97-AF65-F5344CB8AC3E}">
        <p14:creationId xmlns:p14="http://schemas.microsoft.com/office/powerpoint/2010/main" val="1503851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bezittingen van het kasteel</a:t>
            </a:r>
            <a:endParaRPr lang="en-US" dirty="0"/>
          </a:p>
        </p:txBody>
      </p:sp>
      <p:pic>
        <p:nvPicPr>
          <p:cNvPr id="2050" name="Picture 2" descr="C:\Doorstart Canonproject\Kasteel Amerongen\landerijen rond kasteel 16e eeuw.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28244" y="1556792"/>
            <a:ext cx="5616624" cy="36929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orstart Canonproject\Kasteel Amerongen\Drostestraat 35 in  2003 De Rooden Leeuw foto 9 - k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657665"/>
            <a:ext cx="3040384" cy="2065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gebruiker2\Desktop\GroteFoto-BWU6XU3G-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080" y="2132856"/>
            <a:ext cx="2418528" cy="180876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gebruiker2\Desktop\07 Amerongse Bo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400" y="5301208"/>
            <a:ext cx="1401167" cy="10504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07504" y="5690616"/>
            <a:ext cx="5021869" cy="923330"/>
          </a:xfrm>
          <a:prstGeom prst="rect">
            <a:avLst/>
          </a:prstGeom>
          <a:noFill/>
        </p:spPr>
        <p:txBody>
          <a:bodyPr wrap="square" rtlCol="0">
            <a:spAutoFit/>
          </a:bodyPr>
          <a:lstStyle/>
          <a:p>
            <a:pPr marL="285750" indent="-285750">
              <a:buFont typeface="Arial" panose="020B0604020202020204" pitchFamily="34" charset="0"/>
              <a:buChar char="•"/>
            </a:pPr>
            <a:r>
              <a:rPr lang="nl-NL" dirty="0" smtClean="0"/>
              <a:t>Landerijen van het Kasteel</a:t>
            </a:r>
          </a:p>
          <a:p>
            <a:pPr marL="285750" indent="-285750">
              <a:buFont typeface="Arial" panose="020B0604020202020204" pitchFamily="34" charset="0"/>
              <a:buChar char="•"/>
            </a:pPr>
            <a:r>
              <a:rPr lang="nl-NL" dirty="0" smtClean="0"/>
              <a:t>Bossen en tabaksvelden</a:t>
            </a:r>
          </a:p>
          <a:p>
            <a:pPr marL="285750" indent="-285750">
              <a:buFont typeface="Arial" panose="020B0604020202020204" pitchFamily="34" charset="0"/>
              <a:buChar char="•"/>
            </a:pPr>
            <a:r>
              <a:rPr lang="nl-NL" dirty="0" err="1" smtClean="0"/>
              <a:t>Huizen:bijvoorbeeld</a:t>
            </a:r>
            <a:r>
              <a:rPr lang="nl-NL" dirty="0" smtClean="0"/>
              <a:t> de </a:t>
            </a:r>
            <a:r>
              <a:rPr lang="nl-NL" dirty="0" err="1" smtClean="0"/>
              <a:t>Rooden</a:t>
            </a:r>
            <a:r>
              <a:rPr lang="nl-NL" dirty="0" smtClean="0"/>
              <a:t> Leeuw</a:t>
            </a:r>
            <a:endParaRPr lang="en-US" dirty="0"/>
          </a:p>
        </p:txBody>
      </p:sp>
    </p:spTree>
    <p:extLst>
      <p:ext uri="{BB962C8B-B14F-4D97-AF65-F5344CB8AC3E}">
        <p14:creationId xmlns:p14="http://schemas.microsoft.com/office/powerpoint/2010/main" val="2205224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1752" y="0"/>
            <a:ext cx="8534400" cy="1196752"/>
          </a:xfrm>
        </p:spPr>
        <p:txBody>
          <a:bodyPr>
            <a:normAutofit/>
          </a:bodyPr>
          <a:lstStyle/>
          <a:p>
            <a:r>
              <a:rPr lang="nl-NL" dirty="0" smtClean="0"/>
              <a:t>Wat betekende de tabaksteelt voor de bewoners van Amerongen?</a:t>
            </a:r>
            <a:endParaRPr lang="en-US" dirty="0"/>
          </a:p>
        </p:txBody>
      </p:sp>
      <p:pic>
        <p:nvPicPr>
          <p:cNvPr id="3074" name="Picture 2" descr="I:\Stichting De Werkhoven voor lokale historie\Project met Tabaksteeltmuseum, cuultuurcoordinatoren enVisuem\Is het Schaap de Sigaar logo's werkbladen en lesinhoud voor docenten\Tabaksteeltmuseum\Tabak div 006 p.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2707248" y="1456482"/>
            <a:ext cx="3834384" cy="26029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Stichting De Werkhoven voor lokale historie\Project met Tabaksteeltmuseum, cuultuurcoordinatoren enVisuem\Is het Schaap de Sigaar logo's werkbladen en lesinhoud voor docenten\Tabaksteeltmuseum\Naamloos-WareKleuren-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010942"/>
            <a:ext cx="1365869" cy="13011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tichting De Werkhoven voor lokale historie\Project met Tabaksteeltmuseum, cuultuurcoordinatoren enVisuem\Is het Schaap de Sigaar logo's werkbladen en lesinhoud voor docenten\Tabaksteeltmuseum\Archieffoto - Tabak div 202 deel OM 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9514" y="1316849"/>
            <a:ext cx="1948777"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4" y="1253028"/>
            <a:ext cx="3048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088" y="4099449"/>
            <a:ext cx="304800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4552363"/>
            <a:ext cx="2832000" cy="183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251872" y="4552363"/>
            <a:ext cx="2786419" cy="1200329"/>
          </a:xfrm>
          <a:prstGeom prst="rect">
            <a:avLst/>
          </a:prstGeom>
          <a:noFill/>
        </p:spPr>
        <p:txBody>
          <a:bodyPr wrap="square" rtlCol="0">
            <a:spAutoFit/>
          </a:bodyPr>
          <a:lstStyle/>
          <a:p>
            <a:pPr marL="285750" indent="-285750">
              <a:buFont typeface="Arial" panose="020B0604020202020204" pitchFamily="34" charset="0"/>
              <a:buChar char="•"/>
            </a:pPr>
            <a:r>
              <a:rPr lang="nl-NL" dirty="0" smtClean="0"/>
              <a:t>Tabaksschuren en Tabaksteelt </a:t>
            </a:r>
          </a:p>
          <a:p>
            <a:pPr marL="285750" indent="-285750">
              <a:buFont typeface="Arial" panose="020B0604020202020204" pitchFamily="34" charset="0"/>
              <a:buChar char="•"/>
            </a:pPr>
            <a:r>
              <a:rPr lang="nl-NL" dirty="0" smtClean="0"/>
              <a:t>Op De Hof werd </a:t>
            </a:r>
          </a:p>
          <a:p>
            <a:r>
              <a:rPr lang="nl-NL" dirty="0"/>
              <a:t> </a:t>
            </a:r>
            <a:r>
              <a:rPr lang="nl-NL" dirty="0" smtClean="0"/>
              <a:t>    de tabak gewogen</a:t>
            </a:r>
            <a:endParaRPr lang="en-US" dirty="0"/>
          </a:p>
        </p:txBody>
      </p:sp>
    </p:spTree>
    <p:extLst>
      <p:ext uri="{BB962C8B-B14F-4D97-AF65-F5344CB8AC3E}">
        <p14:creationId xmlns:p14="http://schemas.microsoft.com/office/powerpoint/2010/main" val="3052678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8534400" cy="864096"/>
          </a:xfrm>
        </p:spPr>
        <p:txBody>
          <a:bodyPr>
            <a:normAutofit fontScale="90000"/>
          </a:bodyPr>
          <a:lstStyle/>
          <a:p>
            <a:r>
              <a:rPr lang="nl-NL" dirty="0" smtClean="0"/>
              <a:t>Wat is er met het kasteel gebeurd toen Margaretha </a:t>
            </a:r>
            <a:r>
              <a:rPr lang="nl-NL" dirty="0" err="1" smtClean="0"/>
              <a:t>Turnor</a:t>
            </a:r>
            <a:r>
              <a:rPr lang="nl-NL" dirty="0" smtClean="0"/>
              <a:t> er woonde?</a:t>
            </a:r>
            <a:endParaRPr lang="en-US" dirty="0"/>
          </a:p>
        </p:txBody>
      </p:sp>
      <p:pic>
        <p:nvPicPr>
          <p:cNvPr id="4099" name="Picture 3" descr="C:\Doorstart Canonproject\Kasteel Amerongen\M turn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744" y="1201213"/>
            <a:ext cx="1890477" cy="27809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6808293" y="4015637"/>
            <a:ext cx="2098928" cy="256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Doorstart Canonproject\Kasteel Amerongen\oude kaste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56" y="1844824"/>
            <a:ext cx="3375208" cy="2548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44" y="4581128"/>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4067944" y="2591677"/>
            <a:ext cx="2860078" cy="1754326"/>
          </a:xfrm>
          <a:prstGeom prst="rect">
            <a:avLst/>
          </a:prstGeom>
          <a:noFill/>
        </p:spPr>
        <p:txBody>
          <a:bodyPr wrap="none" rtlCol="0">
            <a:spAutoFit/>
          </a:bodyPr>
          <a:lstStyle/>
          <a:p>
            <a:pPr marL="285750" indent="-285750">
              <a:buFont typeface="Arial" panose="020B0604020202020204" pitchFamily="34" charset="0"/>
              <a:buChar char="•"/>
            </a:pPr>
            <a:r>
              <a:rPr lang="nl-NL" dirty="0" smtClean="0"/>
              <a:t>Prenten van het kasteel</a:t>
            </a:r>
          </a:p>
          <a:p>
            <a:r>
              <a:rPr lang="nl-NL" dirty="0"/>
              <a:t> </a:t>
            </a:r>
            <a:r>
              <a:rPr lang="nl-NL" dirty="0" smtClean="0"/>
              <a:t>     voor de brand</a:t>
            </a:r>
          </a:p>
          <a:p>
            <a:endParaRPr lang="nl-NL" dirty="0" smtClean="0"/>
          </a:p>
          <a:p>
            <a:pPr marL="285750" indent="-285750">
              <a:buFont typeface="Arial" panose="020B0604020202020204" pitchFamily="34" charset="0"/>
              <a:buChar char="•"/>
            </a:pPr>
            <a:r>
              <a:rPr lang="nl-NL" dirty="0" smtClean="0"/>
              <a:t>Margaretha </a:t>
            </a:r>
            <a:r>
              <a:rPr lang="nl-NL" dirty="0" err="1" smtClean="0"/>
              <a:t>Turnor</a:t>
            </a:r>
            <a:endParaRPr lang="nl-NL" dirty="0" smtClean="0"/>
          </a:p>
          <a:p>
            <a:endParaRPr lang="nl-NL" dirty="0" smtClean="0"/>
          </a:p>
          <a:p>
            <a:pPr marL="285750" indent="-285750">
              <a:buFont typeface="Arial" panose="020B0604020202020204" pitchFamily="34" charset="0"/>
              <a:buChar char="•"/>
            </a:pPr>
            <a:r>
              <a:rPr lang="nl-NL" dirty="0" smtClean="0"/>
              <a:t>Het kasteel na 1680</a:t>
            </a:r>
            <a:endParaRPr lang="en-US" dirty="0"/>
          </a:p>
        </p:txBody>
      </p:sp>
    </p:spTree>
    <p:extLst>
      <p:ext uri="{BB962C8B-B14F-4D97-AF65-F5344CB8AC3E}">
        <p14:creationId xmlns:p14="http://schemas.microsoft.com/office/powerpoint/2010/main" val="3882687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Wat deed Margaretha voor de lokale bevolking?</a:t>
            </a:r>
            <a:endParaRPr lang="en-US" dirty="0"/>
          </a:p>
        </p:txBody>
      </p:sp>
      <p:pic>
        <p:nvPicPr>
          <p:cNvPr id="5122"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508104" y="4183422"/>
            <a:ext cx="3458227" cy="218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D:\Users\gebruiker2\Desktop\DSC_48781-940x6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8" y="1628800"/>
            <a:ext cx="5343151" cy="355262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421879" y="1988840"/>
            <a:ext cx="3925229" cy="1754326"/>
          </a:xfrm>
          <a:prstGeom prst="rect">
            <a:avLst/>
          </a:prstGeom>
          <a:noFill/>
        </p:spPr>
        <p:txBody>
          <a:bodyPr wrap="square" rtlCol="0">
            <a:spAutoFit/>
          </a:bodyPr>
          <a:lstStyle/>
          <a:p>
            <a:pPr marL="285750" indent="-285750">
              <a:buFont typeface="Arial" panose="020B0604020202020204" pitchFamily="34" charset="0"/>
              <a:buChar char="•"/>
            </a:pPr>
            <a:r>
              <a:rPr lang="nl-NL" dirty="0" smtClean="0"/>
              <a:t>Armenhuisjes of ‘Napoleon’</a:t>
            </a:r>
          </a:p>
          <a:p>
            <a:r>
              <a:rPr lang="nl-NL" dirty="0"/>
              <a:t> </a:t>
            </a:r>
            <a:r>
              <a:rPr lang="nl-NL" dirty="0" smtClean="0"/>
              <a:t>    huisjes aan de </a:t>
            </a:r>
            <a:r>
              <a:rPr lang="nl-NL" dirty="0" err="1" smtClean="0"/>
              <a:t>Nederstraat</a:t>
            </a:r>
            <a:endParaRPr lang="nl-NL" dirty="0" smtClean="0"/>
          </a:p>
          <a:p>
            <a:endParaRPr lang="nl-NL" dirty="0"/>
          </a:p>
          <a:p>
            <a:pPr marL="285750" indent="-285750">
              <a:buFont typeface="Arial" panose="020B0604020202020204" pitchFamily="34" charset="0"/>
              <a:buChar char="•"/>
            </a:pPr>
            <a:r>
              <a:rPr lang="nl-NL" dirty="0" smtClean="0"/>
              <a:t>Een deel van een brief met </a:t>
            </a:r>
          </a:p>
          <a:p>
            <a:r>
              <a:rPr lang="nl-NL" dirty="0"/>
              <a:t> </a:t>
            </a:r>
            <a:r>
              <a:rPr lang="nl-NL" dirty="0" smtClean="0"/>
              <a:t>    handtekening van Margaretha</a:t>
            </a:r>
          </a:p>
          <a:p>
            <a:r>
              <a:rPr lang="nl-NL" dirty="0"/>
              <a:t> </a:t>
            </a:r>
            <a:r>
              <a:rPr lang="nl-NL" dirty="0" smtClean="0"/>
              <a:t>    </a:t>
            </a:r>
            <a:r>
              <a:rPr lang="nl-NL" dirty="0" err="1" smtClean="0"/>
              <a:t>Turnor</a:t>
            </a:r>
            <a:endParaRPr lang="en-US" dirty="0"/>
          </a:p>
        </p:txBody>
      </p:sp>
    </p:spTree>
    <p:extLst>
      <p:ext uri="{BB962C8B-B14F-4D97-AF65-F5344CB8AC3E}">
        <p14:creationId xmlns:p14="http://schemas.microsoft.com/office/powerpoint/2010/main" val="1455823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er te doen in en rond het kasteel</a:t>
            </a:r>
            <a:endParaRPr lang="en-US" dirty="0"/>
          </a:p>
        </p:txBody>
      </p:sp>
      <p:pic>
        <p:nvPicPr>
          <p:cNvPr id="3074" name="Picture 2" descr="C:\Amerongen canon\personeel kaste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340768"/>
            <a:ext cx="3888432" cy="24420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Amerongen canon\Tuin kasteel.jpg"/>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5046582" y="1441188"/>
            <a:ext cx="3848225" cy="2386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gebruiker2\Desktop\personeel kasteel 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05"/>
          <a:stretch/>
        </p:blipFill>
        <p:spPr bwMode="auto">
          <a:xfrm>
            <a:off x="5004048" y="3897589"/>
            <a:ext cx="3890759" cy="24803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67544" y="4293096"/>
            <a:ext cx="3922869" cy="923330"/>
          </a:xfrm>
          <a:prstGeom prst="rect">
            <a:avLst/>
          </a:prstGeom>
          <a:noFill/>
        </p:spPr>
        <p:txBody>
          <a:bodyPr wrap="none" rtlCol="0">
            <a:spAutoFit/>
          </a:bodyPr>
          <a:lstStyle/>
          <a:p>
            <a:pPr marL="285750" indent="-285750">
              <a:buFont typeface="Arial" panose="020B0604020202020204" pitchFamily="34" charset="0"/>
              <a:buChar char="•"/>
            </a:pPr>
            <a:r>
              <a:rPr lang="nl-NL" dirty="0" smtClean="0"/>
              <a:t>Personeel op het Kasteel in </a:t>
            </a:r>
          </a:p>
          <a:p>
            <a:r>
              <a:rPr lang="nl-NL" dirty="0" smtClean="0"/>
              <a:t>     de tuin, bij de stallen, op het land </a:t>
            </a:r>
          </a:p>
          <a:p>
            <a:r>
              <a:rPr lang="nl-NL" dirty="0"/>
              <a:t> </a:t>
            </a:r>
            <a:r>
              <a:rPr lang="nl-NL" dirty="0" smtClean="0"/>
              <a:t>    en in de bossen…</a:t>
            </a:r>
            <a:endParaRPr lang="en-US" dirty="0"/>
          </a:p>
        </p:txBody>
      </p:sp>
    </p:spTree>
    <p:extLst>
      <p:ext uri="{BB962C8B-B14F-4D97-AF65-F5344CB8AC3E}">
        <p14:creationId xmlns:p14="http://schemas.microsoft.com/office/powerpoint/2010/main" val="2264672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Personeel op het kasteel</a:t>
            </a:r>
            <a:endParaRPr lang="en-US" dirty="0"/>
          </a:p>
        </p:txBody>
      </p:sp>
      <p:pic>
        <p:nvPicPr>
          <p:cNvPr id="717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411760" y="3707905"/>
            <a:ext cx="4176464" cy="300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Doorstart Canonproject\Kasteel Amerongen\personeel.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268760"/>
            <a:ext cx="3563888" cy="26242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orstart Canonproject\Kasteel Amerongen\mevrouw doorsla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437780"/>
            <a:ext cx="1814696" cy="228621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2195736" y="1772816"/>
            <a:ext cx="3181773" cy="2031325"/>
          </a:xfrm>
          <a:prstGeom prst="rect">
            <a:avLst/>
          </a:prstGeom>
          <a:noFill/>
        </p:spPr>
        <p:txBody>
          <a:bodyPr wrap="square" rtlCol="0">
            <a:spAutoFit/>
          </a:bodyPr>
          <a:lstStyle/>
          <a:p>
            <a:pPr marL="285750" indent="-285750">
              <a:buFont typeface="Arial" panose="020B0604020202020204" pitchFamily="34" charset="0"/>
              <a:buChar char="•"/>
            </a:pPr>
            <a:r>
              <a:rPr lang="nl-NL" dirty="0" smtClean="0"/>
              <a:t>Mevrouw </a:t>
            </a:r>
            <a:r>
              <a:rPr lang="nl-NL" dirty="0" err="1" smtClean="0"/>
              <a:t>Doorslagh</a:t>
            </a:r>
            <a:endParaRPr lang="nl-NL" dirty="0" smtClean="0"/>
          </a:p>
          <a:p>
            <a:r>
              <a:rPr lang="nl-NL" dirty="0" smtClean="0"/>
              <a:t>     Hoofd van de huishouding</a:t>
            </a:r>
          </a:p>
          <a:p>
            <a:endParaRPr lang="nl-NL" dirty="0" smtClean="0"/>
          </a:p>
          <a:p>
            <a:pPr marL="285750" indent="-285750">
              <a:buFont typeface="Arial" panose="020B0604020202020204" pitchFamily="34" charset="0"/>
              <a:buChar char="•"/>
            </a:pPr>
            <a:r>
              <a:rPr lang="nl-NL" dirty="0" smtClean="0"/>
              <a:t>Koetsiers</a:t>
            </a:r>
          </a:p>
          <a:p>
            <a:endParaRPr lang="nl-NL" dirty="0" smtClean="0"/>
          </a:p>
          <a:p>
            <a:pPr marL="285750" indent="-285750">
              <a:buFont typeface="Arial" panose="020B0604020202020204" pitchFamily="34" charset="0"/>
              <a:buChar char="•"/>
            </a:pPr>
            <a:r>
              <a:rPr lang="nl-NL" dirty="0" err="1" smtClean="0"/>
              <a:t>Binnenpersoneel</a:t>
            </a:r>
            <a:r>
              <a:rPr lang="nl-NL" dirty="0" smtClean="0"/>
              <a:t>…</a:t>
            </a:r>
          </a:p>
          <a:p>
            <a:endParaRPr lang="en-US" dirty="0"/>
          </a:p>
        </p:txBody>
      </p:sp>
    </p:spTree>
    <p:extLst>
      <p:ext uri="{BB962C8B-B14F-4D97-AF65-F5344CB8AC3E}">
        <p14:creationId xmlns:p14="http://schemas.microsoft.com/office/powerpoint/2010/main" val="2798292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Welvaart…</a:t>
            </a:r>
            <a:endParaRPr lang="en-US" dirty="0"/>
          </a:p>
        </p:txBody>
      </p:sp>
      <p:pic>
        <p:nvPicPr>
          <p:cNvPr id="8194" name="Picture 2" descr="C:\Doorstart Canonproject\Kasteel Amerongen\tekening 18 eeuw landloper en deftig gezelschap.bmp"/>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31168" y="1412776"/>
            <a:ext cx="3600400" cy="282827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Doorstart Canonproject\Kasteel Amerongen\inrichting van de galerij.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473544"/>
            <a:ext cx="2046804" cy="29591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Doorstart Canonproject\Kasteel Amerongen\eetkamer 20st eeu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3967282"/>
            <a:ext cx="2502908" cy="249289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211960" y="1772816"/>
            <a:ext cx="3815468" cy="923330"/>
          </a:xfrm>
          <a:prstGeom prst="rect">
            <a:avLst/>
          </a:prstGeom>
          <a:noFill/>
        </p:spPr>
        <p:txBody>
          <a:bodyPr wrap="none" rtlCol="0">
            <a:spAutoFit/>
          </a:bodyPr>
          <a:lstStyle/>
          <a:p>
            <a:pPr marL="285750" indent="-285750">
              <a:buFont typeface="Arial" panose="020B0604020202020204" pitchFamily="34" charset="0"/>
              <a:buChar char="•"/>
            </a:pPr>
            <a:r>
              <a:rPr lang="nl-NL" dirty="0" smtClean="0"/>
              <a:t>Grote weelde op het Kasteel</a:t>
            </a:r>
          </a:p>
          <a:p>
            <a:endParaRPr lang="nl-NL" dirty="0" smtClean="0"/>
          </a:p>
          <a:p>
            <a:pPr marL="285750" indent="-285750">
              <a:buFont typeface="Arial" panose="020B0604020202020204" pitchFamily="34" charset="0"/>
              <a:buChar char="•"/>
            </a:pPr>
            <a:r>
              <a:rPr lang="nl-NL" dirty="0" smtClean="0"/>
              <a:t>Groot verschil tussen arm en rijk</a:t>
            </a:r>
            <a:endParaRPr lang="en-US" dirty="0"/>
          </a:p>
        </p:txBody>
      </p:sp>
    </p:spTree>
    <p:extLst>
      <p:ext uri="{BB962C8B-B14F-4D97-AF65-F5344CB8AC3E}">
        <p14:creationId xmlns:p14="http://schemas.microsoft.com/office/powerpoint/2010/main" val="2707754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…teloorgang</a:t>
            </a:r>
            <a:endParaRPr lang="en-US" dirty="0"/>
          </a:p>
        </p:txBody>
      </p:sp>
      <p:pic>
        <p:nvPicPr>
          <p:cNvPr id="9218"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063360" y="1600919"/>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44839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00808"/>
            <a:ext cx="34004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Amerongen canon\1969 tabaksschur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789040"/>
            <a:ext cx="3830136" cy="23385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499992" y="4149080"/>
            <a:ext cx="3956532" cy="1754326"/>
          </a:xfrm>
          <a:prstGeom prst="rect">
            <a:avLst/>
          </a:prstGeom>
          <a:noFill/>
        </p:spPr>
        <p:txBody>
          <a:bodyPr wrap="none" rtlCol="0">
            <a:spAutoFit/>
          </a:bodyPr>
          <a:lstStyle/>
          <a:p>
            <a:pPr marL="285750" indent="-285750">
              <a:buFont typeface="Arial" panose="020B0604020202020204" pitchFamily="34" charset="0"/>
              <a:buChar char="•"/>
            </a:pPr>
            <a:r>
              <a:rPr lang="nl-NL" dirty="0" smtClean="0"/>
              <a:t>In de eerste helft van de 20</a:t>
            </a:r>
            <a:r>
              <a:rPr lang="nl-NL" baseline="30000" dirty="0" smtClean="0"/>
              <a:t>e</a:t>
            </a:r>
            <a:r>
              <a:rPr lang="nl-NL" dirty="0" smtClean="0"/>
              <a:t> eeuw </a:t>
            </a:r>
          </a:p>
          <a:p>
            <a:r>
              <a:rPr lang="nl-NL" dirty="0"/>
              <a:t> </a:t>
            </a:r>
            <a:r>
              <a:rPr lang="nl-NL" dirty="0" smtClean="0"/>
              <a:t>    ging het bergafwaarts met de </a:t>
            </a:r>
          </a:p>
          <a:p>
            <a:r>
              <a:rPr lang="nl-NL" dirty="0"/>
              <a:t> </a:t>
            </a:r>
            <a:r>
              <a:rPr lang="nl-NL" dirty="0" smtClean="0"/>
              <a:t>    buitenhuizen en kastelen…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smtClean="0"/>
              <a:t>Na de jaren’60 verdween ook de </a:t>
            </a:r>
          </a:p>
          <a:p>
            <a:r>
              <a:rPr lang="nl-NL" dirty="0"/>
              <a:t> </a:t>
            </a:r>
            <a:r>
              <a:rPr lang="nl-NL" dirty="0" smtClean="0"/>
              <a:t>     tabaksteelt definitief</a:t>
            </a:r>
            <a:endParaRPr lang="en-US" dirty="0"/>
          </a:p>
        </p:txBody>
      </p:sp>
    </p:spTree>
    <p:extLst>
      <p:ext uri="{BB962C8B-B14F-4D97-AF65-F5344CB8AC3E}">
        <p14:creationId xmlns:p14="http://schemas.microsoft.com/office/powerpoint/2010/main" val="14670720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el">
  <a:themeElements>
    <a:clrScheme name="Civie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e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392</TotalTime>
  <Words>2171</Words>
  <Application>Microsoft Office PowerPoint</Application>
  <PresentationFormat>Diavoorstelling (4:3)</PresentationFormat>
  <Paragraphs>110</Paragraphs>
  <Slides>10</Slides>
  <Notes>10</Notes>
  <HiddenSlides>0</HiddenSlides>
  <MMClips>0</MMClips>
  <ScaleCrop>false</ScaleCrop>
  <HeadingPairs>
    <vt:vector size="4" baseType="variant">
      <vt:variant>
        <vt:lpstr>Thema</vt:lpstr>
      </vt:variant>
      <vt:variant>
        <vt:i4>1</vt:i4>
      </vt:variant>
      <vt:variant>
        <vt:lpstr>Diatitels</vt:lpstr>
      </vt:variant>
      <vt:variant>
        <vt:i4>10</vt:i4>
      </vt:variant>
    </vt:vector>
  </HeadingPairs>
  <TitlesOfParts>
    <vt:vector size="11" baseType="lpstr">
      <vt:lpstr>Civiel</vt:lpstr>
      <vt:lpstr>De invloed van de bewoners van Kasteel Amerongen op het dorp Amerongen </vt:lpstr>
      <vt:lpstr>De bezittingen van het kasteel</vt:lpstr>
      <vt:lpstr>Wat betekende de tabaksteelt voor de bewoners van Amerongen?</vt:lpstr>
      <vt:lpstr>Wat is er met het kasteel gebeurd toen Margaretha Turnor er woonde?</vt:lpstr>
      <vt:lpstr>Wat deed Margaretha voor de lokale bevolking?</vt:lpstr>
      <vt:lpstr>Wat is er te doen in en rond het kasteel</vt:lpstr>
      <vt:lpstr>Personeel op het kasteel</vt:lpstr>
      <vt:lpstr>Welvaart…</vt:lpstr>
      <vt:lpstr>…teloorgang</vt:lpstr>
      <vt:lpstr>                            En nu?                                        Amerongen is cultureel erfgoed</vt:lpstr>
    </vt:vector>
  </TitlesOfParts>
  <Company>Christelijk Gymnasium Utrecht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invloed van de bewoners van Kasteel Amerongen op het dorp Amerongen </dc:title>
  <dc:creator>Annet</dc:creator>
  <cp:lastModifiedBy>Annet</cp:lastModifiedBy>
  <cp:revision>89</cp:revision>
  <cp:lastPrinted>2015-02-08T11:01:22Z</cp:lastPrinted>
  <dcterms:created xsi:type="dcterms:W3CDTF">2015-01-20T13:36:10Z</dcterms:created>
  <dcterms:modified xsi:type="dcterms:W3CDTF">2015-02-10T20:16:45Z</dcterms:modified>
</cp:coreProperties>
</file>